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5" r:id="rId22"/>
    <p:sldId id="277" r:id="rId23"/>
    <p:sldId id="286" r:id="rId24"/>
    <p:sldId id="279" r:id="rId25"/>
    <p:sldId id="280" r:id="rId26"/>
    <p:sldId id="281" r:id="rId27"/>
    <p:sldId id="282" r:id="rId28"/>
    <p:sldId id="283" r:id="rId29"/>
    <p:sldId id="284" r:id="rId30"/>
  </p:sldIdLst>
  <p:sldSz cx="18288000" cy="10287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Dosis Semi Bold Bold" panose="020B0604020202020204" charset="-94"/>
      <p:regular r:id="rId35"/>
    </p:embeddedFont>
    <p:embeddedFont>
      <p:font typeface="Montserrat Extra-Bold" panose="020B0604020202020204" charset="-94"/>
      <p:regular r:id="rId36"/>
    </p:embeddedFont>
    <p:embeddedFont>
      <p:font typeface="Josefin Sans Regular" panose="020B0604020202020204" charset="-94"/>
      <p:regular r:id="rId37"/>
    </p:embeddedFont>
    <p:embeddedFont>
      <p:font typeface="Muli Regular" panose="020B0604020202020204" charset="-94"/>
      <p:regular r:id="rId38"/>
    </p:embeddedFont>
    <p:embeddedFont>
      <p:font typeface="Poppins Light Bold" panose="020B0604020202020204" charset="-94"/>
      <p:regular r:id="rId39"/>
    </p:embeddedFont>
    <p:embeddedFont>
      <p:font typeface="Poppins Light" panose="020B0604020202020204" charset="-94"/>
      <p:regular r:id="rId40"/>
    </p:embeddedFont>
    <p:embeddedFont>
      <p:font typeface="TT Bells" panose="020B0604020202020204" charset="-94"/>
      <p:regular r:id="rId41"/>
    </p:embeddedFont>
    <p:embeddedFont>
      <p:font typeface="Muli Regular Bold" panose="020B0604020202020204" charset="-94"/>
      <p:regular r:id="rId42"/>
    </p:embeddedFont>
    <p:embeddedFont>
      <p:font typeface="Josefin Sans Regular Bold" panose="020B0604020202020204" charset="-94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-28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Relationship Id="rId43" Type="http://schemas.openxmlformats.org/officeDocument/2006/relationships/font" Target="fonts/font1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2.png"/><Relationship Id="rId4" Type="http://schemas.openxmlformats.org/officeDocument/2006/relationships/image" Target="../media/image8.svg"/><Relationship Id="rId9" Type="http://schemas.openxmlformats.org/officeDocument/2006/relationships/image" Target="../media/image3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2.png"/><Relationship Id="rId4" Type="http://schemas.openxmlformats.org/officeDocument/2006/relationships/image" Target="../media/image8.svg"/><Relationship Id="rId9" Type="http://schemas.openxmlformats.org/officeDocument/2006/relationships/image" Target="../media/image3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7.svg"/><Relationship Id="rId5" Type="http://schemas.openxmlformats.org/officeDocument/2006/relationships/image" Target="../media/image3.sv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7.svg"/><Relationship Id="rId5" Type="http://schemas.openxmlformats.org/officeDocument/2006/relationships/image" Target="../media/image3.sv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7.svg"/><Relationship Id="rId5" Type="http://schemas.openxmlformats.org/officeDocument/2006/relationships/image" Target="../media/image3.sv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865" t="1865" r="2600" b="26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739115" y="-192110"/>
            <a:ext cx="3823023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98451" y="-888928"/>
            <a:ext cx="3823023" cy="41148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021474" y="3602462"/>
            <a:ext cx="10156187" cy="1162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443"/>
              </a:lnSpc>
              <a:spcBef>
                <a:spcPct val="0"/>
              </a:spcBef>
            </a:pPr>
            <a:r>
              <a:rPr lang="en-US" sz="6745">
                <a:solidFill>
                  <a:srgbClr val="FFFFFF"/>
                </a:solidFill>
                <a:latin typeface="A Day Without Sun Text Bold"/>
              </a:rPr>
              <a:t>GÖLBAŞI ANADOLU LİSESİ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524759" y="1819923"/>
            <a:ext cx="9134280" cy="1782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58"/>
              </a:lnSpc>
              <a:spcBef>
                <a:spcPct val="0"/>
              </a:spcBef>
            </a:pPr>
            <a:r>
              <a:rPr lang="en-US" sz="6600" dirty="0">
                <a:solidFill>
                  <a:srgbClr val="FF914D"/>
                </a:solidFill>
                <a:latin typeface="Dosis Semi Bold Bold" panose="020B0604020202020204" charset="-94"/>
              </a:rPr>
              <a:t>YKS BİLGİLENDİRMESİ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693171">
            <a:off x="677060" y="5143500"/>
            <a:ext cx="4707193" cy="470719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 b="14044"/>
          <a:stretch>
            <a:fillRect/>
          </a:stretch>
        </p:blipFill>
        <p:spPr>
          <a:xfrm rot="703988">
            <a:off x="5733066" y="4956270"/>
            <a:ext cx="5474039" cy="50816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 l="4143" t="885" r="5507"/>
          <a:stretch>
            <a:fillRect/>
          </a:stretch>
        </p:blipFill>
        <p:spPr>
          <a:xfrm rot="-1023550">
            <a:off x="11894840" y="6329039"/>
            <a:ext cx="4527549" cy="223507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524759" y="26947"/>
            <a:ext cx="9149617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 dirty="0">
                <a:solidFill>
                  <a:srgbClr val="FF914D"/>
                </a:solidFill>
                <a:latin typeface="Dosis Semi Bold Bold" panose="020B0604020202020204" charset="-94"/>
              </a:rPr>
              <a:t>REHBER ÖĞRETMEN-MEHMET SAFÖZ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865" t="1865" r="2600" b="26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858611" y="3648384"/>
            <a:ext cx="12266693" cy="3014126"/>
            <a:chOff x="0" y="0"/>
            <a:chExt cx="4474923" cy="109956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4923" cy="1099562"/>
            </a:xfrm>
            <a:custGeom>
              <a:avLst/>
              <a:gdLst/>
              <a:ahLst/>
              <a:cxnLst/>
              <a:rect l="l" t="t" r="r" b="b"/>
              <a:pathLst>
                <a:path w="4474923" h="1099562">
                  <a:moveTo>
                    <a:pt x="4350463" y="1099561"/>
                  </a:moveTo>
                  <a:lnTo>
                    <a:pt x="124460" y="1099561"/>
                  </a:lnTo>
                  <a:cubicBezTo>
                    <a:pt x="55880" y="1099561"/>
                    <a:pt x="0" y="1043681"/>
                    <a:pt x="0" y="9751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50463" y="0"/>
                  </a:lnTo>
                  <a:cubicBezTo>
                    <a:pt x="4419043" y="0"/>
                    <a:pt x="4474923" y="55880"/>
                    <a:pt x="4474923" y="124460"/>
                  </a:cubicBezTo>
                  <a:lnTo>
                    <a:pt x="4474923" y="975102"/>
                  </a:lnTo>
                  <a:cubicBezTo>
                    <a:pt x="4474923" y="1043682"/>
                    <a:pt x="4419043" y="1099562"/>
                    <a:pt x="4350463" y="1099562"/>
                  </a:cubicBezTo>
                  <a:close/>
                </a:path>
              </a:pathLst>
            </a:custGeom>
            <a:solidFill>
              <a:srgbClr val="000000">
                <a:alpha val="33725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5858611" y="3935172"/>
            <a:ext cx="3026464" cy="83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74"/>
              </a:lnSpc>
              <a:spcBef>
                <a:spcPct val="0"/>
              </a:spcBef>
            </a:pPr>
            <a:r>
              <a:rPr lang="en-US" sz="4910">
                <a:solidFill>
                  <a:srgbClr val="FF914D"/>
                </a:solidFill>
                <a:latin typeface="Dosis Semi Bold Bold"/>
              </a:rPr>
              <a:t>2.OTURUM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902912" y="3935172"/>
            <a:ext cx="4415475" cy="83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74"/>
              </a:lnSpc>
              <a:spcBef>
                <a:spcPct val="0"/>
              </a:spcBef>
            </a:pPr>
            <a:r>
              <a:rPr lang="en-US" sz="4910">
                <a:solidFill>
                  <a:srgbClr val="FF914D"/>
                </a:solidFill>
                <a:latin typeface="Dosis Semi Bold Bold"/>
              </a:rPr>
              <a:t>PAZAR SABAH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337562" y="3935172"/>
            <a:ext cx="1464210" cy="83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74"/>
              </a:lnSpc>
              <a:spcBef>
                <a:spcPct val="0"/>
              </a:spcBef>
            </a:pPr>
            <a:r>
              <a:rPr lang="en-US" sz="4910">
                <a:solidFill>
                  <a:srgbClr val="FF914D"/>
                </a:solidFill>
                <a:latin typeface="Dosis Semi Bold Bold"/>
              </a:rPr>
              <a:t>10:15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773885" y="5543999"/>
            <a:ext cx="3164607" cy="83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74"/>
              </a:lnSpc>
              <a:spcBef>
                <a:spcPct val="0"/>
              </a:spcBef>
            </a:pPr>
            <a:r>
              <a:rPr lang="en-US" sz="4910">
                <a:solidFill>
                  <a:srgbClr val="FF914D"/>
                </a:solidFill>
                <a:latin typeface="Dosis Semi Bold Bold"/>
              </a:rPr>
              <a:t>180 DAKİKA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b="8529"/>
          <a:stretch>
            <a:fillRect/>
          </a:stretch>
        </p:blipFill>
        <p:spPr>
          <a:xfrm>
            <a:off x="165074" y="2542340"/>
            <a:ext cx="5290320" cy="522621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1256983" y="5543999"/>
            <a:ext cx="5544788" cy="83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74"/>
              </a:lnSpc>
              <a:spcBef>
                <a:spcPct val="0"/>
              </a:spcBef>
            </a:pPr>
            <a:r>
              <a:rPr lang="en-US" sz="4910">
                <a:solidFill>
                  <a:srgbClr val="FF914D"/>
                </a:solidFill>
                <a:latin typeface="Dosis Semi Bold Bold"/>
              </a:rPr>
              <a:t>BARAJ PUANI YOK!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98451" y="-888928"/>
            <a:ext cx="3823023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865" t="1865" r="2600" b="26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814929" y="2163202"/>
            <a:ext cx="12266693" cy="4914285"/>
            <a:chOff x="0" y="0"/>
            <a:chExt cx="4474923" cy="17927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4923" cy="1792744"/>
            </a:xfrm>
            <a:custGeom>
              <a:avLst/>
              <a:gdLst/>
              <a:ahLst/>
              <a:cxnLst/>
              <a:rect l="l" t="t" r="r" b="b"/>
              <a:pathLst>
                <a:path w="4474923" h="1792744">
                  <a:moveTo>
                    <a:pt x="4350463" y="1792744"/>
                  </a:moveTo>
                  <a:lnTo>
                    <a:pt x="124460" y="1792744"/>
                  </a:lnTo>
                  <a:cubicBezTo>
                    <a:pt x="55880" y="1792744"/>
                    <a:pt x="0" y="1736864"/>
                    <a:pt x="0" y="166828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50463" y="0"/>
                  </a:lnTo>
                  <a:cubicBezTo>
                    <a:pt x="4419043" y="0"/>
                    <a:pt x="4474923" y="55880"/>
                    <a:pt x="4474923" y="124460"/>
                  </a:cubicBezTo>
                  <a:lnTo>
                    <a:pt x="4474923" y="1668284"/>
                  </a:lnTo>
                  <a:cubicBezTo>
                    <a:pt x="4474923" y="1736865"/>
                    <a:pt x="4419043" y="1792744"/>
                    <a:pt x="4350463" y="1792744"/>
                  </a:cubicBezTo>
                  <a:close/>
                </a:path>
              </a:pathLst>
            </a:custGeom>
            <a:solidFill>
              <a:srgbClr val="000000">
                <a:alpha val="33725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6086180" y="2475665"/>
            <a:ext cx="10911029" cy="5230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1074" lvl="1" indent="-400537" algn="ctr">
              <a:lnSpc>
                <a:spcPts val="5194"/>
              </a:lnSpc>
              <a:buFont typeface="Arial"/>
              <a:buChar char="•"/>
            </a:pPr>
            <a:r>
              <a:rPr lang="en-US" sz="3710">
                <a:solidFill>
                  <a:srgbClr val="FF914D"/>
                </a:solidFill>
                <a:latin typeface="Dosis Semi Bold Bold"/>
              </a:rPr>
              <a:t>4 Puan türüne sahiptir </a:t>
            </a:r>
            <a:r>
              <a:rPr lang="en-US" sz="3710">
                <a:solidFill>
                  <a:srgbClr val="FFFFFF"/>
                </a:solidFill>
                <a:latin typeface="Dosis Semi Bold Bold"/>
              </a:rPr>
              <a:t>(SAY, EA, SÖZ VE DİL)</a:t>
            </a:r>
          </a:p>
          <a:p>
            <a:pPr marL="801074" lvl="1" indent="-400537" algn="ctr">
              <a:lnSpc>
                <a:spcPts val="5194"/>
              </a:lnSpc>
              <a:buFont typeface="Arial"/>
              <a:buChar char="•"/>
            </a:pPr>
            <a:r>
              <a:rPr lang="en-US" sz="3710">
                <a:solidFill>
                  <a:srgbClr val="FF914D"/>
                </a:solidFill>
                <a:latin typeface="Dosis Semi Bold Bold"/>
              </a:rPr>
              <a:t>Harp Okullarını isteyen adayların bu sınava girme </a:t>
            </a:r>
            <a:r>
              <a:rPr lang="en-US" sz="3710">
                <a:solidFill>
                  <a:srgbClr val="FFFFFF"/>
                </a:solidFill>
                <a:latin typeface="Dosis Semi Bold Bold"/>
              </a:rPr>
              <a:t>zorunluluğu vardır.</a:t>
            </a:r>
          </a:p>
          <a:p>
            <a:pPr marL="801074" lvl="1" indent="-400537" algn="ctr">
              <a:lnSpc>
                <a:spcPts val="5194"/>
              </a:lnSpc>
              <a:buFont typeface="Arial"/>
              <a:buChar char="•"/>
            </a:pPr>
            <a:r>
              <a:rPr lang="en-US" sz="3710">
                <a:solidFill>
                  <a:srgbClr val="FF914D"/>
                </a:solidFill>
                <a:latin typeface="Dosis Semi Bold Bold"/>
              </a:rPr>
              <a:t>4 yıllık bölümlere (lisans) gidilebilmesi için bu sınava girme </a:t>
            </a:r>
            <a:r>
              <a:rPr lang="en-US" sz="3710">
                <a:solidFill>
                  <a:srgbClr val="FFFFFF"/>
                </a:solidFill>
                <a:latin typeface="Dosis Semi Bold Bold"/>
              </a:rPr>
              <a:t>zorunluluğu vardır.</a:t>
            </a:r>
          </a:p>
          <a:p>
            <a:pPr marL="801074" lvl="1" indent="-400537" algn="ctr">
              <a:lnSpc>
                <a:spcPts val="5194"/>
              </a:lnSpc>
              <a:buFont typeface="Arial"/>
              <a:buChar char="•"/>
            </a:pPr>
            <a:r>
              <a:rPr lang="en-US" sz="3710">
                <a:solidFill>
                  <a:srgbClr val="FF914D"/>
                </a:solidFill>
                <a:latin typeface="Dosis Semi Bold Bold"/>
              </a:rPr>
              <a:t>Yerleştirme puanına etkisi </a:t>
            </a:r>
            <a:r>
              <a:rPr lang="en-US" sz="3710">
                <a:solidFill>
                  <a:srgbClr val="FFFFFF"/>
                </a:solidFill>
                <a:latin typeface="Dosis Semi Bold Bold"/>
              </a:rPr>
              <a:t>%60'tır.</a:t>
            </a:r>
          </a:p>
          <a:p>
            <a:pPr algn="ctr">
              <a:lnSpc>
                <a:spcPts val="5194"/>
              </a:lnSpc>
            </a:pPr>
            <a:endParaRPr lang="en-US" sz="3710">
              <a:solidFill>
                <a:srgbClr val="FFFFFF"/>
              </a:solidFill>
              <a:latin typeface="Dosis Semi Bold Bold"/>
            </a:endParaRPr>
          </a:p>
          <a:p>
            <a:pPr marL="0" lvl="0" indent="0" algn="ctr">
              <a:lnSpc>
                <a:spcPts val="5194"/>
              </a:lnSpc>
              <a:spcBef>
                <a:spcPct val="0"/>
              </a:spcBef>
            </a:pPr>
            <a:endParaRPr lang="en-US" sz="3710">
              <a:solidFill>
                <a:srgbClr val="FFFFFF"/>
              </a:solidFill>
              <a:latin typeface="Dosis Semi Bold Bold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b="8529"/>
          <a:stretch>
            <a:fillRect/>
          </a:stretch>
        </p:blipFill>
        <p:spPr>
          <a:xfrm>
            <a:off x="165074" y="2542340"/>
            <a:ext cx="5290320" cy="522621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98451" y="-888928"/>
            <a:ext cx="3823023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865" t="1865" r="2600" b="26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814929" y="2163202"/>
            <a:ext cx="12266693" cy="6137375"/>
            <a:chOff x="0" y="0"/>
            <a:chExt cx="4474923" cy="22389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4923" cy="2238931"/>
            </a:xfrm>
            <a:custGeom>
              <a:avLst/>
              <a:gdLst/>
              <a:ahLst/>
              <a:cxnLst/>
              <a:rect l="l" t="t" r="r" b="b"/>
              <a:pathLst>
                <a:path w="4474923" h="2238931">
                  <a:moveTo>
                    <a:pt x="4350463" y="2238931"/>
                  </a:moveTo>
                  <a:lnTo>
                    <a:pt x="124460" y="2238931"/>
                  </a:lnTo>
                  <a:cubicBezTo>
                    <a:pt x="55880" y="2238931"/>
                    <a:pt x="0" y="2183051"/>
                    <a:pt x="0" y="211447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50463" y="0"/>
                  </a:lnTo>
                  <a:cubicBezTo>
                    <a:pt x="4419043" y="0"/>
                    <a:pt x="4474923" y="55880"/>
                    <a:pt x="4474923" y="124460"/>
                  </a:cubicBezTo>
                  <a:lnTo>
                    <a:pt x="4474923" y="2114471"/>
                  </a:lnTo>
                  <a:cubicBezTo>
                    <a:pt x="4474923" y="2183051"/>
                    <a:pt x="4419043" y="2238931"/>
                    <a:pt x="4350463" y="2238931"/>
                  </a:cubicBezTo>
                  <a:close/>
                </a:path>
              </a:pathLst>
            </a:custGeom>
            <a:solidFill>
              <a:srgbClr val="000000">
                <a:alpha val="33725"/>
              </a:srgbClr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8529"/>
          <a:stretch>
            <a:fillRect/>
          </a:stretch>
        </p:blipFill>
        <p:spPr>
          <a:xfrm>
            <a:off x="165074" y="2542340"/>
            <a:ext cx="5290320" cy="522621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649421" y="933450"/>
            <a:ext cx="13444573" cy="83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74"/>
              </a:lnSpc>
              <a:spcBef>
                <a:spcPct val="0"/>
              </a:spcBef>
            </a:pPr>
            <a:r>
              <a:rPr lang="en-US" sz="4910">
                <a:solidFill>
                  <a:srgbClr val="FF914D"/>
                </a:solidFill>
                <a:latin typeface="Dosis Semi Bold Bold"/>
              </a:rPr>
              <a:t>YKS PUAN SİSTEMİ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455394" y="3092072"/>
            <a:ext cx="5921120" cy="4203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14"/>
              </a:lnSpc>
            </a:pPr>
            <a:r>
              <a:rPr lang="en-US" sz="4010">
                <a:solidFill>
                  <a:srgbClr val="FFFFFF"/>
                </a:solidFill>
                <a:latin typeface="Dosis Semi Bold Bold"/>
              </a:rPr>
              <a:t>SAYISAL İÇİN</a:t>
            </a:r>
          </a:p>
          <a:p>
            <a:pPr algn="ctr">
              <a:lnSpc>
                <a:spcPts val="5614"/>
              </a:lnSpc>
            </a:pPr>
            <a:r>
              <a:rPr lang="en-US" sz="4010">
                <a:solidFill>
                  <a:srgbClr val="FF914D"/>
                </a:solidFill>
                <a:latin typeface="Dosis Semi Bold Bold"/>
              </a:rPr>
              <a:t>TYT</a:t>
            </a:r>
          </a:p>
          <a:p>
            <a:pPr algn="ctr">
              <a:lnSpc>
                <a:spcPts val="5614"/>
              </a:lnSpc>
            </a:pPr>
            <a:r>
              <a:rPr lang="en-US" sz="4010">
                <a:solidFill>
                  <a:srgbClr val="FF914D"/>
                </a:solidFill>
                <a:latin typeface="Dosis Semi Bold Bold"/>
              </a:rPr>
              <a:t>+</a:t>
            </a:r>
          </a:p>
          <a:p>
            <a:pPr algn="ctr">
              <a:lnSpc>
                <a:spcPts val="5614"/>
              </a:lnSpc>
            </a:pPr>
            <a:r>
              <a:rPr lang="en-US" sz="4010">
                <a:solidFill>
                  <a:srgbClr val="FF914D"/>
                </a:solidFill>
                <a:latin typeface="Dosis Semi Bold Bold"/>
              </a:rPr>
              <a:t>AYT MATEMATİK</a:t>
            </a:r>
          </a:p>
          <a:p>
            <a:pPr algn="ctr">
              <a:lnSpc>
                <a:spcPts val="5614"/>
              </a:lnSpc>
            </a:pPr>
            <a:r>
              <a:rPr lang="en-US" sz="4010">
                <a:solidFill>
                  <a:srgbClr val="FF914D"/>
                </a:solidFill>
                <a:latin typeface="Dosis Semi Bold Bold"/>
              </a:rPr>
              <a:t>+</a:t>
            </a:r>
          </a:p>
          <a:p>
            <a:pPr marL="0" lvl="0" indent="0" algn="ctr">
              <a:lnSpc>
                <a:spcPts val="5614"/>
              </a:lnSpc>
              <a:spcBef>
                <a:spcPct val="0"/>
              </a:spcBef>
            </a:pPr>
            <a:r>
              <a:rPr lang="en-US" sz="4010">
                <a:solidFill>
                  <a:srgbClr val="FF914D"/>
                </a:solidFill>
                <a:latin typeface="Dosis Semi Bold Bold"/>
              </a:rPr>
              <a:t>AYT FEN BİLİMLERİ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948276" y="3092072"/>
            <a:ext cx="5921120" cy="4203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14"/>
              </a:lnSpc>
            </a:pPr>
            <a:r>
              <a:rPr lang="en-US" sz="4010">
                <a:solidFill>
                  <a:srgbClr val="FFFFFF"/>
                </a:solidFill>
                <a:latin typeface="Dosis Semi Bold Bold"/>
              </a:rPr>
              <a:t>EŞİT AĞIRLIK İÇİN</a:t>
            </a:r>
          </a:p>
          <a:p>
            <a:pPr algn="ctr">
              <a:lnSpc>
                <a:spcPts val="5614"/>
              </a:lnSpc>
            </a:pPr>
            <a:r>
              <a:rPr lang="en-US" sz="4010">
                <a:solidFill>
                  <a:srgbClr val="FF914D"/>
                </a:solidFill>
                <a:latin typeface="Dosis Semi Bold Bold"/>
              </a:rPr>
              <a:t>TYT</a:t>
            </a:r>
          </a:p>
          <a:p>
            <a:pPr algn="ctr">
              <a:lnSpc>
                <a:spcPts val="5614"/>
              </a:lnSpc>
            </a:pPr>
            <a:r>
              <a:rPr lang="en-US" sz="4010">
                <a:solidFill>
                  <a:srgbClr val="FF914D"/>
                </a:solidFill>
                <a:latin typeface="Dosis Semi Bold Bold"/>
              </a:rPr>
              <a:t>+</a:t>
            </a:r>
          </a:p>
          <a:p>
            <a:pPr algn="ctr">
              <a:lnSpc>
                <a:spcPts val="5614"/>
              </a:lnSpc>
            </a:pPr>
            <a:r>
              <a:rPr lang="en-US" sz="4010">
                <a:solidFill>
                  <a:srgbClr val="FF914D"/>
                </a:solidFill>
                <a:latin typeface="Dosis Semi Bold Bold"/>
              </a:rPr>
              <a:t>AYT MATEMATİK</a:t>
            </a:r>
          </a:p>
          <a:p>
            <a:pPr algn="ctr">
              <a:lnSpc>
                <a:spcPts val="5614"/>
              </a:lnSpc>
            </a:pPr>
            <a:r>
              <a:rPr lang="en-US" sz="4010">
                <a:solidFill>
                  <a:srgbClr val="FF914D"/>
                </a:solidFill>
                <a:latin typeface="Dosis Semi Bold Bold"/>
              </a:rPr>
              <a:t>+</a:t>
            </a:r>
          </a:p>
          <a:p>
            <a:pPr marL="0" lvl="0" indent="0" algn="ctr">
              <a:lnSpc>
                <a:spcPts val="5614"/>
              </a:lnSpc>
              <a:spcBef>
                <a:spcPct val="0"/>
              </a:spcBef>
            </a:pPr>
            <a:r>
              <a:rPr lang="en-US" sz="4010">
                <a:solidFill>
                  <a:srgbClr val="FF914D"/>
                </a:solidFill>
                <a:latin typeface="Dosis Semi Bold Bold"/>
              </a:rPr>
              <a:t>AYT EDEBİYAT+SOS.BİL.-1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98451" y="-888928"/>
            <a:ext cx="3823023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865" t="1865" r="2600" b="26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596520" y="2163202"/>
            <a:ext cx="12485102" cy="6137375"/>
            <a:chOff x="0" y="0"/>
            <a:chExt cx="4554599" cy="22389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4599" cy="2238931"/>
            </a:xfrm>
            <a:custGeom>
              <a:avLst/>
              <a:gdLst/>
              <a:ahLst/>
              <a:cxnLst/>
              <a:rect l="l" t="t" r="r" b="b"/>
              <a:pathLst>
                <a:path w="4554599" h="2238931">
                  <a:moveTo>
                    <a:pt x="4430139" y="2238931"/>
                  </a:moveTo>
                  <a:lnTo>
                    <a:pt x="124460" y="2238931"/>
                  </a:lnTo>
                  <a:cubicBezTo>
                    <a:pt x="55880" y="2238931"/>
                    <a:pt x="0" y="2183051"/>
                    <a:pt x="0" y="211447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30139" y="0"/>
                  </a:lnTo>
                  <a:cubicBezTo>
                    <a:pt x="4498719" y="0"/>
                    <a:pt x="4554599" y="55880"/>
                    <a:pt x="4554599" y="124460"/>
                  </a:cubicBezTo>
                  <a:lnTo>
                    <a:pt x="4554599" y="2114471"/>
                  </a:lnTo>
                  <a:cubicBezTo>
                    <a:pt x="4554599" y="2183051"/>
                    <a:pt x="4498719" y="2238931"/>
                    <a:pt x="4430139" y="2238931"/>
                  </a:cubicBezTo>
                  <a:close/>
                </a:path>
              </a:pathLst>
            </a:custGeom>
            <a:solidFill>
              <a:srgbClr val="000000">
                <a:alpha val="33725"/>
              </a:srgbClr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8529"/>
          <a:stretch>
            <a:fillRect/>
          </a:stretch>
        </p:blipFill>
        <p:spPr>
          <a:xfrm>
            <a:off x="165074" y="2542340"/>
            <a:ext cx="5290320" cy="522621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649421" y="933450"/>
            <a:ext cx="13444573" cy="83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74"/>
              </a:lnSpc>
              <a:spcBef>
                <a:spcPct val="0"/>
              </a:spcBef>
            </a:pPr>
            <a:r>
              <a:rPr lang="en-US" sz="4910">
                <a:solidFill>
                  <a:srgbClr val="FF914D"/>
                </a:solidFill>
                <a:latin typeface="Dosis Semi Bold Bold"/>
              </a:rPr>
              <a:t>YKS PUAN SİSTEMİ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917951" y="3092072"/>
            <a:ext cx="5921120" cy="4203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14"/>
              </a:lnSpc>
            </a:pPr>
            <a:r>
              <a:rPr lang="en-US" sz="4010">
                <a:solidFill>
                  <a:srgbClr val="FFFFFF"/>
                </a:solidFill>
                <a:latin typeface="Dosis Semi Bold Bold"/>
              </a:rPr>
              <a:t>SÖZEL İÇİN</a:t>
            </a:r>
          </a:p>
          <a:p>
            <a:pPr algn="ctr">
              <a:lnSpc>
                <a:spcPts val="5614"/>
              </a:lnSpc>
            </a:pPr>
            <a:r>
              <a:rPr lang="en-US" sz="4010">
                <a:solidFill>
                  <a:srgbClr val="FF914D"/>
                </a:solidFill>
                <a:latin typeface="Dosis Semi Bold Bold"/>
              </a:rPr>
              <a:t>TYT</a:t>
            </a:r>
          </a:p>
          <a:p>
            <a:pPr algn="ctr">
              <a:lnSpc>
                <a:spcPts val="5614"/>
              </a:lnSpc>
            </a:pPr>
            <a:r>
              <a:rPr lang="en-US" sz="4010">
                <a:solidFill>
                  <a:srgbClr val="FF914D"/>
                </a:solidFill>
                <a:latin typeface="Dosis Semi Bold Bold"/>
              </a:rPr>
              <a:t>+</a:t>
            </a:r>
          </a:p>
          <a:p>
            <a:pPr algn="ctr">
              <a:lnSpc>
                <a:spcPts val="5614"/>
              </a:lnSpc>
            </a:pPr>
            <a:r>
              <a:rPr lang="en-US" sz="4010">
                <a:solidFill>
                  <a:srgbClr val="FF914D"/>
                </a:solidFill>
                <a:latin typeface="Dosis Semi Bold Bold"/>
              </a:rPr>
              <a:t>AYT EDEBİYAT+SOS.BİL.-1</a:t>
            </a:r>
          </a:p>
          <a:p>
            <a:pPr algn="ctr">
              <a:lnSpc>
                <a:spcPts val="5614"/>
              </a:lnSpc>
            </a:pPr>
            <a:r>
              <a:rPr lang="en-US" sz="4010">
                <a:solidFill>
                  <a:srgbClr val="FF914D"/>
                </a:solidFill>
                <a:latin typeface="Dosis Semi Bold Bold"/>
              </a:rPr>
              <a:t>+</a:t>
            </a:r>
          </a:p>
          <a:p>
            <a:pPr marL="0" lvl="0" indent="0" algn="ctr">
              <a:lnSpc>
                <a:spcPts val="5614"/>
              </a:lnSpc>
              <a:spcBef>
                <a:spcPct val="0"/>
              </a:spcBef>
            </a:pPr>
            <a:r>
              <a:rPr lang="en-US" sz="4010">
                <a:solidFill>
                  <a:srgbClr val="FF914D"/>
                </a:solidFill>
                <a:latin typeface="Dosis Semi Bold Bold"/>
              </a:rPr>
              <a:t>AYT SOS.BİL.-2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948276" y="3092072"/>
            <a:ext cx="5921120" cy="3498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14"/>
              </a:lnSpc>
            </a:pPr>
            <a:r>
              <a:rPr lang="en-US" sz="4010">
                <a:solidFill>
                  <a:srgbClr val="FFFFFF"/>
                </a:solidFill>
                <a:latin typeface="Dosis Semi Bold Bold"/>
              </a:rPr>
              <a:t>DİL İÇİN</a:t>
            </a:r>
          </a:p>
          <a:p>
            <a:pPr algn="ctr">
              <a:lnSpc>
                <a:spcPts val="5614"/>
              </a:lnSpc>
            </a:pPr>
            <a:r>
              <a:rPr lang="en-US" sz="4010">
                <a:solidFill>
                  <a:srgbClr val="FF914D"/>
                </a:solidFill>
                <a:latin typeface="Dosis Semi Bold Bold"/>
              </a:rPr>
              <a:t>TYT</a:t>
            </a:r>
          </a:p>
          <a:p>
            <a:pPr algn="ctr">
              <a:lnSpc>
                <a:spcPts val="5614"/>
              </a:lnSpc>
            </a:pPr>
            <a:r>
              <a:rPr lang="en-US" sz="4010">
                <a:solidFill>
                  <a:srgbClr val="FF914D"/>
                </a:solidFill>
                <a:latin typeface="Dosis Semi Bold Bold"/>
              </a:rPr>
              <a:t>+</a:t>
            </a:r>
          </a:p>
          <a:p>
            <a:pPr algn="ctr">
              <a:lnSpc>
                <a:spcPts val="5614"/>
              </a:lnSpc>
            </a:pPr>
            <a:r>
              <a:rPr lang="en-US" sz="4010">
                <a:solidFill>
                  <a:srgbClr val="FF914D"/>
                </a:solidFill>
                <a:latin typeface="Dosis Semi Bold Bold"/>
              </a:rPr>
              <a:t>DİL SINAVI</a:t>
            </a:r>
          </a:p>
          <a:p>
            <a:pPr marL="0" lvl="0" indent="0" algn="ctr">
              <a:lnSpc>
                <a:spcPts val="5614"/>
              </a:lnSpc>
              <a:spcBef>
                <a:spcPct val="0"/>
              </a:spcBef>
            </a:pPr>
            <a:endParaRPr lang="en-US" sz="4010">
              <a:solidFill>
                <a:srgbClr val="FF914D"/>
              </a:solidFill>
              <a:latin typeface="Dosis Semi Bold Bold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98451" y="-888928"/>
            <a:ext cx="3823023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865" t="1865" r="2600" b="26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596520" y="2163202"/>
            <a:ext cx="12485102" cy="6137375"/>
            <a:chOff x="0" y="0"/>
            <a:chExt cx="4554599" cy="22389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4599" cy="2238931"/>
            </a:xfrm>
            <a:custGeom>
              <a:avLst/>
              <a:gdLst/>
              <a:ahLst/>
              <a:cxnLst/>
              <a:rect l="l" t="t" r="r" b="b"/>
              <a:pathLst>
                <a:path w="4554599" h="2238931">
                  <a:moveTo>
                    <a:pt x="4430139" y="2238931"/>
                  </a:moveTo>
                  <a:lnTo>
                    <a:pt x="124460" y="2238931"/>
                  </a:lnTo>
                  <a:cubicBezTo>
                    <a:pt x="55880" y="2238931"/>
                    <a:pt x="0" y="2183051"/>
                    <a:pt x="0" y="211447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30139" y="0"/>
                  </a:lnTo>
                  <a:cubicBezTo>
                    <a:pt x="4498719" y="0"/>
                    <a:pt x="4554599" y="55880"/>
                    <a:pt x="4554599" y="124460"/>
                  </a:cubicBezTo>
                  <a:lnTo>
                    <a:pt x="4554599" y="2114471"/>
                  </a:lnTo>
                  <a:cubicBezTo>
                    <a:pt x="4554599" y="2183051"/>
                    <a:pt x="4498719" y="2238931"/>
                    <a:pt x="4430139" y="2238931"/>
                  </a:cubicBezTo>
                  <a:close/>
                </a:path>
              </a:pathLst>
            </a:custGeom>
            <a:solidFill>
              <a:srgbClr val="000000">
                <a:alpha val="33725"/>
              </a:srgbClr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8529"/>
          <a:stretch>
            <a:fillRect/>
          </a:stretch>
        </p:blipFill>
        <p:spPr>
          <a:xfrm>
            <a:off x="165074" y="2542340"/>
            <a:ext cx="5290320" cy="52262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596520" y="1821617"/>
            <a:ext cx="3340669" cy="278067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649421" y="914400"/>
            <a:ext cx="13444573" cy="1028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14"/>
              </a:lnSpc>
              <a:spcBef>
                <a:spcPct val="0"/>
              </a:spcBef>
            </a:pPr>
            <a:r>
              <a:rPr lang="en-US" sz="6010">
                <a:solidFill>
                  <a:srgbClr val="FF914D"/>
                </a:solidFill>
                <a:latin typeface="Dosis Semi Bold Bold"/>
              </a:rPr>
              <a:t>DİKKAT!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420920" y="3720479"/>
            <a:ext cx="8673074" cy="2793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5842" lvl="1" indent="-432921" algn="ctr">
              <a:lnSpc>
                <a:spcPts val="5614"/>
              </a:lnSpc>
              <a:buFont typeface="Arial"/>
              <a:buChar char="•"/>
            </a:pPr>
            <a:r>
              <a:rPr lang="en-US" sz="4010">
                <a:solidFill>
                  <a:srgbClr val="FF914D"/>
                </a:solidFill>
                <a:latin typeface="Dosis Semi Bold Bold"/>
              </a:rPr>
              <a:t>Farklı alanlardan soru çözmek adayın kendi alan puanına olumlu veya olumsuz anlamda </a:t>
            </a:r>
            <a:r>
              <a:rPr lang="en-US" sz="4010">
                <a:solidFill>
                  <a:srgbClr val="FFFFFF"/>
                </a:solidFill>
                <a:latin typeface="Dosis Semi Bold Bold"/>
              </a:rPr>
              <a:t>katkı sağlamamaktadır.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98451" y="-888928"/>
            <a:ext cx="3823023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865" t="1865" r="2600" b="26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564730" y="3154788"/>
            <a:ext cx="12266693" cy="4719476"/>
            <a:chOff x="0" y="0"/>
            <a:chExt cx="4474923" cy="172167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4923" cy="1721678"/>
            </a:xfrm>
            <a:custGeom>
              <a:avLst/>
              <a:gdLst/>
              <a:ahLst/>
              <a:cxnLst/>
              <a:rect l="l" t="t" r="r" b="b"/>
              <a:pathLst>
                <a:path w="4474923" h="1721678">
                  <a:moveTo>
                    <a:pt x="4350463" y="1721678"/>
                  </a:moveTo>
                  <a:lnTo>
                    <a:pt x="124460" y="1721678"/>
                  </a:lnTo>
                  <a:cubicBezTo>
                    <a:pt x="55880" y="1721678"/>
                    <a:pt x="0" y="1665798"/>
                    <a:pt x="0" y="15972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50463" y="0"/>
                  </a:lnTo>
                  <a:cubicBezTo>
                    <a:pt x="4419043" y="0"/>
                    <a:pt x="4474923" y="55880"/>
                    <a:pt x="4474923" y="124460"/>
                  </a:cubicBezTo>
                  <a:lnTo>
                    <a:pt x="4474923" y="1597218"/>
                  </a:lnTo>
                  <a:cubicBezTo>
                    <a:pt x="4474923" y="1665798"/>
                    <a:pt x="4419043" y="1721678"/>
                    <a:pt x="4350463" y="1721678"/>
                  </a:cubicBezTo>
                  <a:close/>
                </a:path>
              </a:pathLst>
            </a:custGeom>
            <a:solidFill>
              <a:srgbClr val="000000">
                <a:alpha val="33725"/>
              </a:srgbClr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1751" r="2334" b="696"/>
          <a:stretch>
            <a:fillRect/>
          </a:stretch>
        </p:blipFill>
        <p:spPr>
          <a:xfrm>
            <a:off x="120612" y="3930757"/>
            <a:ext cx="5205993" cy="242548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117536" y="3464481"/>
            <a:ext cx="3026464" cy="83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74"/>
              </a:lnSpc>
              <a:spcBef>
                <a:spcPct val="0"/>
              </a:spcBef>
            </a:pPr>
            <a:r>
              <a:rPr lang="en-US" sz="4910">
                <a:solidFill>
                  <a:srgbClr val="FF914D"/>
                </a:solidFill>
                <a:latin typeface="Dosis Semi Bold Bold"/>
              </a:rPr>
              <a:t>3.OTURUM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395750" y="3464481"/>
            <a:ext cx="6863550" cy="83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74"/>
              </a:lnSpc>
              <a:spcBef>
                <a:spcPct val="0"/>
              </a:spcBef>
            </a:pPr>
            <a:r>
              <a:rPr lang="en-US" sz="4910">
                <a:solidFill>
                  <a:srgbClr val="FF914D"/>
                </a:solidFill>
                <a:latin typeface="Dosis Semi Bold Bold"/>
              </a:rPr>
              <a:t>PAZAR ÖĞLEDEN SONRA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98663" y="5419276"/>
            <a:ext cx="1464210" cy="83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74"/>
              </a:lnSpc>
              <a:spcBef>
                <a:spcPct val="0"/>
              </a:spcBef>
            </a:pPr>
            <a:r>
              <a:rPr lang="en-US" sz="4910">
                <a:solidFill>
                  <a:srgbClr val="FF914D"/>
                </a:solidFill>
                <a:latin typeface="Dosis Semi Bold Bold"/>
              </a:rPr>
              <a:t>15:45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15773" y="5419276"/>
            <a:ext cx="3164607" cy="83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74"/>
              </a:lnSpc>
              <a:spcBef>
                <a:spcPct val="0"/>
              </a:spcBef>
            </a:pPr>
            <a:r>
              <a:rPr lang="en-US" sz="4910">
                <a:solidFill>
                  <a:srgbClr val="FF914D"/>
                </a:solidFill>
                <a:latin typeface="Dosis Semi Bold Bold"/>
              </a:rPr>
              <a:t>120 DAKİKA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311266" y="5419276"/>
            <a:ext cx="3164607" cy="83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74"/>
              </a:lnSpc>
              <a:spcBef>
                <a:spcPct val="0"/>
              </a:spcBef>
            </a:pPr>
            <a:r>
              <a:rPr lang="en-US" sz="4910">
                <a:solidFill>
                  <a:srgbClr val="FF914D"/>
                </a:solidFill>
                <a:latin typeface="Dosis Semi Bold Bold"/>
              </a:rPr>
              <a:t>80 SORU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98451" y="-888928"/>
            <a:ext cx="3823023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865" t="1865" r="2600" b="26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596520" y="2163202"/>
            <a:ext cx="12485102" cy="6137375"/>
            <a:chOff x="0" y="0"/>
            <a:chExt cx="4554599" cy="22389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4599" cy="2238931"/>
            </a:xfrm>
            <a:custGeom>
              <a:avLst/>
              <a:gdLst/>
              <a:ahLst/>
              <a:cxnLst/>
              <a:rect l="l" t="t" r="r" b="b"/>
              <a:pathLst>
                <a:path w="4554599" h="2238931">
                  <a:moveTo>
                    <a:pt x="4430139" y="2238931"/>
                  </a:moveTo>
                  <a:lnTo>
                    <a:pt x="124460" y="2238931"/>
                  </a:lnTo>
                  <a:cubicBezTo>
                    <a:pt x="55880" y="2238931"/>
                    <a:pt x="0" y="2183051"/>
                    <a:pt x="0" y="211447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30139" y="0"/>
                  </a:lnTo>
                  <a:cubicBezTo>
                    <a:pt x="4498719" y="0"/>
                    <a:pt x="4554599" y="55880"/>
                    <a:pt x="4554599" y="124460"/>
                  </a:cubicBezTo>
                  <a:lnTo>
                    <a:pt x="4554599" y="2114471"/>
                  </a:lnTo>
                  <a:cubicBezTo>
                    <a:pt x="4554599" y="2183051"/>
                    <a:pt x="4498719" y="2238931"/>
                    <a:pt x="4430139" y="2238931"/>
                  </a:cubicBezTo>
                  <a:close/>
                </a:path>
              </a:pathLst>
            </a:custGeom>
            <a:solidFill>
              <a:srgbClr val="000000">
                <a:alpha val="33725"/>
              </a:srgbClr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75612" y="1425510"/>
            <a:ext cx="3340669" cy="278067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649421" y="914400"/>
            <a:ext cx="13444573" cy="1028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14"/>
              </a:lnSpc>
              <a:spcBef>
                <a:spcPct val="0"/>
              </a:spcBef>
            </a:pPr>
            <a:r>
              <a:rPr lang="en-US" sz="6010">
                <a:solidFill>
                  <a:srgbClr val="F85C70"/>
                </a:solidFill>
                <a:latin typeface="Dosis Semi Bold Bold"/>
              </a:rPr>
              <a:t>0,5 KURALI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477080" y="3356107"/>
            <a:ext cx="11010050" cy="3498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5842" lvl="1" indent="-432921" algn="ctr">
              <a:lnSpc>
                <a:spcPts val="5614"/>
              </a:lnSpc>
              <a:buFont typeface="Arial"/>
              <a:buChar char="•"/>
            </a:pPr>
            <a:r>
              <a:rPr lang="en-US" sz="4010">
                <a:solidFill>
                  <a:srgbClr val="FF914D"/>
                </a:solidFill>
                <a:latin typeface="Dosis Semi Bold Bold"/>
              </a:rPr>
              <a:t>TYT puan türünde adayların puanlarının hesaplanabilmesi için Türkçe </a:t>
            </a:r>
            <a:r>
              <a:rPr lang="en-US" sz="4010">
                <a:solidFill>
                  <a:srgbClr val="FFFFFF"/>
                </a:solidFill>
                <a:latin typeface="Dosis Semi Bold Bold"/>
              </a:rPr>
              <a:t>veya</a:t>
            </a:r>
            <a:r>
              <a:rPr lang="en-US" sz="4010">
                <a:solidFill>
                  <a:srgbClr val="FF914D"/>
                </a:solidFill>
                <a:latin typeface="Dosis Semi Bold Bold"/>
              </a:rPr>
              <a:t> Matematik derslerinin herhangi birinden </a:t>
            </a:r>
            <a:r>
              <a:rPr lang="en-US" sz="4010">
                <a:solidFill>
                  <a:srgbClr val="FFFFFF"/>
                </a:solidFill>
                <a:latin typeface="Dosis Semi Bold Bold"/>
              </a:rPr>
              <a:t>0,5 net</a:t>
            </a:r>
            <a:r>
              <a:rPr lang="en-US" sz="4010">
                <a:solidFill>
                  <a:srgbClr val="FF914D"/>
                </a:solidFill>
                <a:latin typeface="Dosis Semi Bold Bold"/>
              </a:rPr>
              <a:t> yapmaları gerekmektedir. Eğer adaylar bu şartı yerine getirmezlerse </a:t>
            </a:r>
            <a:r>
              <a:rPr lang="en-US" sz="4010">
                <a:solidFill>
                  <a:srgbClr val="FFFFFF"/>
                </a:solidFill>
                <a:latin typeface="Dosis Semi Bold Bold"/>
              </a:rPr>
              <a:t>TYT puanları hesaplanmayacaktır.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98451" y="-888928"/>
            <a:ext cx="3823023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865" t="1865" r="2600" b="26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596520" y="2163202"/>
            <a:ext cx="12485102" cy="6137375"/>
            <a:chOff x="0" y="0"/>
            <a:chExt cx="4554599" cy="22389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4599" cy="2238931"/>
            </a:xfrm>
            <a:custGeom>
              <a:avLst/>
              <a:gdLst/>
              <a:ahLst/>
              <a:cxnLst/>
              <a:rect l="l" t="t" r="r" b="b"/>
              <a:pathLst>
                <a:path w="4554599" h="2238931">
                  <a:moveTo>
                    <a:pt x="4430139" y="2238931"/>
                  </a:moveTo>
                  <a:lnTo>
                    <a:pt x="124460" y="2238931"/>
                  </a:lnTo>
                  <a:cubicBezTo>
                    <a:pt x="55880" y="2238931"/>
                    <a:pt x="0" y="2183051"/>
                    <a:pt x="0" y="211447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30139" y="0"/>
                  </a:lnTo>
                  <a:cubicBezTo>
                    <a:pt x="4498719" y="0"/>
                    <a:pt x="4554599" y="55880"/>
                    <a:pt x="4554599" y="124460"/>
                  </a:cubicBezTo>
                  <a:lnTo>
                    <a:pt x="4554599" y="2114471"/>
                  </a:lnTo>
                  <a:cubicBezTo>
                    <a:pt x="4554599" y="2183051"/>
                    <a:pt x="4498719" y="2238931"/>
                    <a:pt x="4430139" y="2238931"/>
                  </a:cubicBezTo>
                  <a:close/>
                </a:path>
              </a:pathLst>
            </a:custGeom>
            <a:solidFill>
              <a:srgbClr val="000000">
                <a:alpha val="33725"/>
              </a:srgbClr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75612" y="1425510"/>
            <a:ext cx="3340669" cy="278067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649421" y="914400"/>
            <a:ext cx="13444573" cy="1028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14"/>
              </a:lnSpc>
              <a:spcBef>
                <a:spcPct val="0"/>
              </a:spcBef>
            </a:pPr>
            <a:r>
              <a:rPr lang="en-US" sz="6010">
                <a:solidFill>
                  <a:srgbClr val="F85C70"/>
                </a:solidFill>
                <a:latin typeface="Dosis Semi Bold Bold"/>
              </a:rPr>
              <a:t>0,5 KURALI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477080" y="3356107"/>
            <a:ext cx="11010050" cy="3498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5842" lvl="1" indent="-432921" algn="ctr">
              <a:lnSpc>
                <a:spcPts val="5614"/>
              </a:lnSpc>
              <a:buFont typeface="Arial"/>
              <a:buChar char="•"/>
            </a:pPr>
            <a:r>
              <a:rPr lang="en-US" sz="4010">
                <a:solidFill>
                  <a:srgbClr val="FF914D"/>
                </a:solidFill>
                <a:latin typeface="Dosis Semi Bold Bold"/>
              </a:rPr>
              <a:t>TYT sınavında bu kurala takılan adayların</a:t>
            </a:r>
            <a:r>
              <a:rPr lang="en-US" sz="4010">
                <a:solidFill>
                  <a:srgbClr val="FFFFFF"/>
                </a:solidFill>
                <a:latin typeface="Dosis Semi Bold Bold"/>
              </a:rPr>
              <a:t> AYT sınavındaki tüm soruları doğru cevaplasalar bile puanları hesaplanmayacaktır.</a:t>
            </a:r>
          </a:p>
          <a:p>
            <a:pPr algn="ctr">
              <a:lnSpc>
                <a:spcPts val="5614"/>
              </a:lnSpc>
            </a:pPr>
            <a:endParaRPr lang="en-US" sz="4010">
              <a:solidFill>
                <a:srgbClr val="FFFFFF"/>
              </a:solidFill>
              <a:latin typeface="Dosis Semi Bold Bold"/>
            </a:endParaRPr>
          </a:p>
          <a:p>
            <a:pPr marL="865842" lvl="1" indent="-432921" algn="ctr">
              <a:lnSpc>
                <a:spcPts val="5614"/>
              </a:lnSpc>
              <a:buFont typeface="Arial"/>
              <a:buChar char="•"/>
            </a:pPr>
            <a:r>
              <a:rPr lang="en-US" sz="4010">
                <a:solidFill>
                  <a:srgbClr val="F85C70"/>
                </a:solidFill>
                <a:latin typeface="Dosis Semi Bold Bold"/>
              </a:rPr>
              <a:t>Bu kural AYT sınavı için de geçerlidir.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98451" y="-888928"/>
            <a:ext cx="3823023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CE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3039569">
            <a:off x="-930264" y="-1031561"/>
            <a:ext cx="2294936" cy="3086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7510218">
            <a:off x="16369243" y="8364884"/>
            <a:ext cx="2294936" cy="30861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146110" y="1028700"/>
            <a:ext cx="5995780" cy="13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3"/>
              </a:lnSpc>
            </a:pPr>
            <a:r>
              <a:rPr lang="en-US" sz="2953">
                <a:solidFill>
                  <a:srgbClr val="FFFFFF"/>
                </a:solidFill>
                <a:latin typeface="Muli Black Bold"/>
              </a:rPr>
              <a:t>2022 AYT SAYISAL PUAN HESAPLANMASINDA NETLERİN YAKLAŞIK DEĞERİ</a:t>
            </a:r>
          </a:p>
        </p:txBody>
      </p: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751695"/>
              </p:ext>
            </p:extLst>
          </p:nvPr>
        </p:nvGraphicFramePr>
        <p:xfrm>
          <a:off x="586195" y="2831232"/>
          <a:ext cx="8281693" cy="838200"/>
        </p:xfrm>
        <a:graphic>
          <a:graphicData uri="http://schemas.openxmlformats.org/drawingml/2006/table">
            <a:tbl>
              <a:tblPr/>
              <a:tblGrid>
                <a:gridCol w="3923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83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00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001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38200">
                <a:tc gridSpan="4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99" dirty="0">
                          <a:solidFill>
                            <a:srgbClr val="000000"/>
                          </a:solidFill>
                          <a:latin typeface="Muli Regular Bold"/>
                        </a:rPr>
                        <a:t>TYT NET KATKISI</a:t>
                      </a:r>
                      <a:endParaRPr lang="en-US" sz="1100" dirty="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0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uli Regular Bold"/>
                        </a:rPr>
                        <a:t>TYT NET KATKISI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0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uli Regular Bold"/>
                        </a:rPr>
                        <a:t>TYT NET KATKISI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0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uli Regular Bold"/>
                        </a:rPr>
                        <a:t>TYT NET KATKISI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0D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828243"/>
              </p:ext>
            </p:extLst>
          </p:nvPr>
        </p:nvGraphicFramePr>
        <p:xfrm>
          <a:off x="586195" y="3821832"/>
          <a:ext cx="8281693" cy="1133475"/>
        </p:xfrm>
        <a:graphic>
          <a:graphicData uri="http://schemas.openxmlformats.org/drawingml/2006/table">
            <a:tbl>
              <a:tblPr/>
              <a:tblGrid>
                <a:gridCol w="3923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83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00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001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13347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tr-TR" sz="2299" dirty="0" smtClean="0">
                        <a:solidFill>
                          <a:srgbClr val="000000"/>
                        </a:solidFill>
                        <a:latin typeface="Muli Regular Bold"/>
                      </a:endParaRPr>
                    </a:p>
                    <a:p>
                      <a:pPr algn="ctr">
                        <a:defRPr/>
                      </a:pPr>
                      <a:r>
                        <a:rPr lang="en-US" sz="2299" dirty="0" smtClean="0">
                          <a:solidFill>
                            <a:srgbClr val="000000"/>
                          </a:solidFill>
                          <a:latin typeface="Muli Regular Bold"/>
                        </a:rPr>
                        <a:t>DERSLER</a:t>
                      </a:r>
                      <a:endParaRPr lang="en-US" sz="1100" dirty="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en-US" sz="1999" dirty="0">
                          <a:solidFill>
                            <a:srgbClr val="000000"/>
                          </a:solidFill>
                          <a:latin typeface="Muli Regular Bold"/>
                        </a:rPr>
                        <a:t>SORU SAYISI</a:t>
                      </a:r>
                      <a:endParaRPr lang="en-US" sz="1100" dirty="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Muli Regular Bold"/>
                        </a:rPr>
                        <a:t>1 NET DEĞERİ</a:t>
                      </a:r>
                      <a:endParaRPr lang="en-US" sz="2000" dirty="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Muli Regular Bold"/>
                        </a:rPr>
                        <a:t>TOPLAM PUAN</a:t>
                      </a:r>
                      <a:endParaRPr lang="en-US" sz="2000" dirty="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586195" y="5143500"/>
          <a:ext cx="8281693" cy="4562476"/>
        </p:xfrm>
        <a:graphic>
          <a:graphicData uri="http://schemas.openxmlformats.org/drawingml/2006/table">
            <a:tbl>
              <a:tblPr/>
              <a:tblGrid>
                <a:gridCol w="3923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83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00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001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3496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TÜRKÇE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40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1,3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52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496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MATEMATİK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40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1,3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52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496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SOSYAL BİLİMLER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20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1,4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28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3496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FEN BİLİMLERİ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20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1,4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28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22624">
                <a:tc gridSpan="3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TYT NETLERİNİN KATKISI OLAN TOPLAM HAM PUAN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TYT NETLERİNİN KATKISI OLAN TOPLAM HAM PUAN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TYT NETLERİNİN KATKISI OLAN TOPLAM HAM PUAN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160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146711"/>
              </p:ext>
            </p:extLst>
          </p:nvPr>
        </p:nvGraphicFramePr>
        <p:xfrm>
          <a:off x="9496796" y="2831232"/>
          <a:ext cx="8281693" cy="838200"/>
        </p:xfrm>
        <a:graphic>
          <a:graphicData uri="http://schemas.openxmlformats.org/drawingml/2006/table">
            <a:tbl>
              <a:tblPr/>
              <a:tblGrid>
                <a:gridCol w="3923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83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00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001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38200">
                <a:tc gridSpan="4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99" dirty="0">
                          <a:solidFill>
                            <a:srgbClr val="000000"/>
                          </a:solidFill>
                          <a:latin typeface="Muli Regular Bold"/>
                        </a:rPr>
                        <a:t>AYT NET KATKISI</a:t>
                      </a:r>
                      <a:endParaRPr lang="en-US" sz="1100" dirty="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0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uli Regular Bold"/>
                        </a:rPr>
                        <a:t>AYT NET KATKISI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0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uli Regular Bold"/>
                        </a:rPr>
                        <a:t>AYT NET KATKISI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0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uli Regular Bold"/>
                        </a:rPr>
                        <a:t>AYT NET KATKISI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0D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491465"/>
              </p:ext>
            </p:extLst>
          </p:nvPr>
        </p:nvGraphicFramePr>
        <p:xfrm>
          <a:off x="9496796" y="3821832"/>
          <a:ext cx="8281693" cy="1133475"/>
        </p:xfrm>
        <a:graphic>
          <a:graphicData uri="http://schemas.openxmlformats.org/drawingml/2006/table">
            <a:tbl>
              <a:tblPr/>
              <a:tblGrid>
                <a:gridCol w="3923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83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00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001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13347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tr-TR" sz="2299" dirty="0" smtClean="0">
                        <a:solidFill>
                          <a:srgbClr val="000000"/>
                        </a:solidFill>
                        <a:latin typeface="Muli Regular Bold"/>
                      </a:endParaRPr>
                    </a:p>
                    <a:p>
                      <a:pPr algn="ctr">
                        <a:defRPr/>
                      </a:pPr>
                      <a:r>
                        <a:rPr lang="en-US" sz="2299" dirty="0" smtClean="0">
                          <a:solidFill>
                            <a:srgbClr val="000000"/>
                          </a:solidFill>
                          <a:latin typeface="Muli Regular Bold"/>
                        </a:rPr>
                        <a:t>DERSLER</a:t>
                      </a:r>
                      <a:endParaRPr lang="en-US" sz="1100" dirty="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en-US" sz="1999" dirty="0">
                          <a:solidFill>
                            <a:srgbClr val="000000"/>
                          </a:solidFill>
                          <a:latin typeface="Muli Regular Bold"/>
                        </a:rPr>
                        <a:t>SORU SAYISI</a:t>
                      </a:r>
                      <a:endParaRPr lang="en-US" sz="1100" dirty="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Muli Regular Bold"/>
                        </a:rPr>
                        <a:t>1 NET DEĞERİ</a:t>
                      </a:r>
                      <a:endParaRPr lang="en-US" sz="2000" dirty="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Muli Regular Bold"/>
                        </a:rPr>
                        <a:t>TOPLAM PUAN</a:t>
                      </a:r>
                      <a:endParaRPr lang="en-US" sz="2000" dirty="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10"/>
          <p:cNvGraphicFramePr>
            <a:graphicFrameLocks noGrp="1"/>
          </p:cNvGraphicFramePr>
          <p:nvPr/>
        </p:nvGraphicFramePr>
        <p:xfrm>
          <a:off x="9496796" y="5143500"/>
          <a:ext cx="8281693" cy="4562476"/>
        </p:xfrm>
        <a:graphic>
          <a:graphicData uri="http://schemas.openxmlformats.org/drawingml/2006/table">
            <a:tbl>
              <a:tblPr/>
              <a:tblGrid>
                <a:gridCol w="3923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83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00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001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3496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MATEMATİK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40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3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120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496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FİZİK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14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2,8571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40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496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KİMYA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13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3,0769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40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3496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BİYOLOJİ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13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3,0769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40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22624">
                <a:tc gridSpan="3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AYT NETLERİNİN KATKISI OLAN TOPLAM HAM PUAN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AYT NETLERİNİN KATKISI OLAN TOPLAM HAM PUAN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AYT NETLERİNİN KATKISI OLAN TOPLAM HAM PUAN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240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CE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3039569">
            <a:off x="-930264" y="-1031561"/>
            <a:ext cx="2294936" cy="3086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7510218">
            <a:off x="16369243" y="8364884"/>
            <a:ext cx="2294936" cy="30861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146110" y="1028700"/>
            <a:ext cx="5995780" cy="13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3"/>
              </a:lnSpc>
            </a:pPr>
            <a:r>
              <a:rPr lang="en-US" sz="2953">
                <a:solidFill>
                  <a:srgbClr val="FFFFFF"/>
                </a:solidFill>
                <a:latin typeface="Muli Black Bold"/>
              </a:rPr>
              <a:t>2022 AYT EŞİT AĞIRLIK PUAN HESAPLANMASINDA NETLERİN YAKLAŞIK DEĞERİ</a:t>
            </a:r>
          </a:p>
        </p:txBody>
      </p: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935218"/>
              </p:ext>
            </p:extLst>
          </p:nvPr>
        </p:nvGraphicFramePr>
        <p:xfrm>
          <a:off x="586195" y="2831232"/>
          <a:ext cx="8281693" cy="838200"/>
        </p:xfrm>
        <a:graphic>
          <a:graphicData uri="http://schemas.openxmlformats.org/drawingml/2006/table">
            <a:tbl>
              <a:tblPr/>
              <a:tblGrid>
                <a:gridCol w="3923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83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00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001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38200">
                <a:tc gridSpan="4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99" dirty="0">
                          <a:solidFill>
                            <a:srgbClr val="000000"/>
                          </a:solidFill>
                          <a:latin typeface="Muli Regular Bold"/>
                        </a:rPr>
                        <a:t>TYT NET KATKISI</a:t>
                      </a:r>
                      <a:endParaRPr lang="en-US" sz="1100" dirty="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0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uli Regular Bold"/>
                        </a:rPr>
                        <a:t>TYT NET KATKISI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0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uli Regular Bold"/>
                        </a:rPr>
                        <a:t>TYT NET KATKISI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0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uli Regular Bold"/>
                        </a:rPr>
                        <a:t>TYT NET KATKISI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0D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618315"/>
              </p:ext>
            </p:extLst>
          </p:nvPr>
        </p:nvGraphicFramePr>
        <p:xfrm>
          <a:off x="586195" y="3821832"/>
          <a:ext cx="8281693" cy="1133475"/>
        </p:xfrm>
        <a:graphic>
          <a:graphicData uri="http://schemas.openxmlformats.org/drawingml/2006/table">
            <a:tbl>
              <a:tblPr/>
              <a:tblGrid>
                <a:gridCol w="3923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83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00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001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13347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tr-TR" sz="2299" dirty="0" smtClean="0">
                        <a:solidFill>
                          <a:srgbClr val="000000"/>
                        </a:solidFill>
                        <a:latin typeface="Muli Regular Bold"/>
                      </a:endParaRPr>
                    </a:p>
                    <a:p>
                      <a:pPr algn="ctr">
                        <a:defRPr/>
                      </a:pPr>
                      <a:r>
                        <a:rPr lang="en-US" sz="2299" dirty="0" smtClean="0">
                          <a:solidFill>
                            <a:srgbClr val="000000"/>
                          </a:solidFill>
                          <a:latin typeface="Muli Regular Bold"/>
                        </a:rPr>
                        <a:t>DERSLER</a:t>
                      </a:r>
                      <a:endParaRPr lang="en-US" sz="1100" dirty="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Muli Regular Bold"/>
                        </a:rPr>
                        <a:t>SORU SAYISI</a:t>
                      </a:r>
                      <a:endParaRPr lang="en-US" sz="2000" dirty="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Muli Regular Bold"/>
                        </a:rPr>
                        <a:t>1 NET DEĞERİ</a:t>
                      </a:r>
                      <a:endParaRPr lang="en-US" sz="2000" dirty="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Muli Regular Bold"/>
                        </a:rPr>
                        <a:t>TOPLAM PUAN</a:t>
                      </a:r>
                      <a:endParaRPr lang="en-US" sz="2000" dirty="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586195" y="5143500"/>
          <a:ext cx="8281693" cy="4562476"/>
        </p:xfrm>
        <a:graphic>
          <a:graphicData uri="http://schemas.openxmlformats.org/drawingml/2006/table">
            <a:tbl>
              <a:tblPr/>
              <a:tblGrid>
                <a:gridCol w="3923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83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00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001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3496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TÜRKÇE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40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1,3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52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496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MATEMATİK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40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1,3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52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496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SOSYAL BİLİMLER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20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1,4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28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3496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FEN BİLİMLERİ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20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1,4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28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22624">
                <a:tc gridSpan="3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TYT NETLERİNİN KATKISI OLAN TOPLAM HAM PUAN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TYT NETLERİNİN KATKISI OLAN TOPLAM HAM PUAN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TYT NETLERİNİN KATKISI OLAN TOPLAM HAM PUAN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160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782183"/>
              </p:ext>
            </p:extLst>
          </p:nvPr>
        </p:nvGraphicFramePr>
        <p:xfrm>
          <a:off x="9496796" y="2831232"/>
          <a:ext cx="8281693" cy="838200"/>
        </p:xfrm>
        <a:graphic>
          <a:graphicData uri="http://schemas.openxmlformats.org/drawingml/2006/table">
            <a:tbl>
              <a:tblPr/>
              <a:tblGrid>
                <a:gridCol w="3923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83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00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001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38200">
                <a:tc gridSpan="4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99" dirty="0">
                          <a:solidFill>
                            <a:srgbClr val="000000"/>
                          </a:solidFill>
                          <a:latin typeface="Muli Regular Bold"/>
                        </a:rPr>
                        <a:t>AYT NET KATKISI</a:t>
                      </a:r>
                      <a:endParaRPr lang="en-US" sz="1100" dirty="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0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uli Regular Bold"/>
                        </a:rPr>
                        <a:t>AYT NET KATKISI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0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uli Regular Bold"/>
                        </a:rPr>
                        <a:t>AYT NET KATKISI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0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uli Regular Bold"/>
                        </a:rPr>
                        <a:t>AYT NET KATKISI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0D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54786"/>
              </p:ext>
            </p:extLst>
          </p:nvPr>
        </p:nvGraphicFramePr>
        <p:xfrm>
          <a:off x="9496796" y="3821832"/>
          <a:ext cx="8281693" cy="1133475"/>
        </p:xfrm>
        <a:graphic>
          <a:graphicData uri="http://schemas.openxmlformats.org/drawingml/2006/table">
            <a:tbl>
              <a:tblPr/>
              <a:tblGrid>
                <a:gridCol w="3923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83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00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001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13347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tr-TR" sz="2299" dirty="0" smtClean="0">
                        <a:solidFill>
                          <a:srgbClr val="000000"/>
                        </a:solidFill>
                        <a:latin typeface="Muli Regular Bold"/>
                      </a:endParaRPr>
                    </a:p>
                    <a:p>
                      <a:pPr algn="ctr">
                        <a:defRPr/>
                      </a:pPr>
                      <a:r>
                        <a:rPr lang="en-US" sz="2299" dirty="0" smtClean="0">
                          <a:solidFill>
                            <a:srgbClr val="000000"/>
                          </a:solidFill>
                          <a:latin typeface="Muli Regular Bold"/>
                        </a:rPr>
                        <a:t>DERSLER</a:t>
                      </a:r>
                      <a:endParaRPr lang="en-US" sz="1100" dirty="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Muli Regular Bold"/>
                        </a:rPr>
                        <a:t>SORU SAYISI</a:t>
                      </a:r>
                      <a:endParaRPr lang="en-US" sz="2000" dirty="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Muli Regular Bold"/>
                        </a:rPr>
                        <a:t>1 NET DEĞERİ</a:t>
                      </a:r>
                      <a:endParaRPr lang="en-US" sz="2000" dirty="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Muli Regular Bold"/>
                        </a:rPr>
                        <a:t>TOPLAM PUAN</a:t>
                      </a:r>
                      <a:endParaRPr lang="en-US" sz="2000" dirty="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10"/>
          <p:cNvGraphicFramePr>
            <a:graphicFrameLocks noGrp="1"/>
          </p:cNvGraphicFramePr>
          <p:nvPr/>
        </p:nvGraphicFramePr>
        <p:xfrm>
          <a:off x="9496796" y="5143500"/>
          <a:ext cx="8281693" cy="4562476"/>
        </p:xfrm>
        <a:graphic>
          <a:graphicData uri="http://schemas.openxmlformats.org/drawingml/2006/table">
            <a:tbl>
              <a:tblPr/>
              <a:tblGrid>
                <a:gridCol w="3923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83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00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001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3496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MATEMATİK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40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3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120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496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EDEBİYAT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14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3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72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496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TARİH-1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13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2,8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28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3496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COĞRAFYA-1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13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3,3333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20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22624">
                <a:tc gridSpan="3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AYT NETLERİNİN KATKISI OLAN TOPLAM HAM PUAN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AYT NETLERİNİN KATKISI OLAN TOPLAM HAM PUAN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AYT NETLERİNİN KATKISI OLAN TOPLAM HAM PUAN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240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865" t="1865" r="2600" b="26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98451" y="-888928"/>
            <a:ext cx="3823023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718491" y="1495459"/>
            <a:ext cx="8320107" cy="827472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339060" y="2335412"/>
            <a:ext cx="7410778" cy="862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2"/>
              </a:lnSpc>
            </a:pPr>
            <a:r>
              <a:rPr lang="en-US" sz="2493">
                <a:solidFill>
                  <a:srgbClr val="000000"/>
                </a:solidFill>
                <a:latin typeface="Muli Regular"/>
              </a:rPr>
              <a:t>TÜRKÇE</a:t>
            </a:r>
          </a:p>
          <a:p>
            <a:pPr algn="ctr">
              <a:lnSpc>
                <a:spcPts val="5012"/>
              </a:lnSpc>
            </a:pPr>
            <a:r>
              <a:rPr lang="en-US" sz="2493">
                <a:solidFill>
                  <a:srgbClr val="000000"/>
                </a:solidFill>
                <a:latin typeface="Muli Regular"/>
              </a:rPr>
              <a:t>40 SORU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316094" y="5386905"/>
            <a:ext cx="2722504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 spc="719">
                <a:solidFill>
                  <a:srgbClr val="000000"/>
                </a:solidFill>
                <a:latin typeface="Poppins Light"/>
              </a:rPr>
              <a:t>TARİH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spc="719">
                <a:solidFill>
                  <a:srgbClr val="000000"/>
                </a:solidFill>
                <a:latin typeface="Poppins Light"/>
              </a:rPr>
              <a:t>5 SORU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44000" y="7889555"/>
            <a:ext cx="2722504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 spc="719">
                <a:solidFill>
                  <a:srgbClr val="000000"/>
                </a:solidFill>
                <a:latin typeface="Poppins Light"/>
              </a:rPr>
              <a:t>COĞRAFYA</a:t>
            </a:r>
          </a:p>
          <a:p>
            <a:pPr algn="ctr">
              <a:lnSpc>
                <a:spcPts val="3359"/>
              </a:lnSpc>
            </a:pPr>
            <a:r>
              <a:rPr lang="en-US" sz="2399" spc="719">
                <a:solidFill>
                  <a:srgbClr val="000000"/>
                </a:solidFill>
                <a:latin typeface="Poppins Light"/>
              </a:rPr>
              <a:t>5 SORU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718491" y="5042100"/>
            <a:ext cx="2722504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 spc="719">
                <a:solidFill>
                  <a:srgbClr val="000000"/>
                </a:solidFill>
                <a:latin typeface="Poppins Light"/>
              </a:rPr>
              <a:t>FELSEFE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spc="719">
                <a:solidFill>
                  <a:srgbClr val="000000"/>
                </a:solidFill>
                <a:latin typeface="Poppins Light"/>
              </a:rPr>
              <a:t>5 SORU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587411" y="4464358"/>
            <a:ext cx="2582267" cy="2225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84"/>
              </a:lnSpc>
            </a:pPr>
            <a:r>
              <a:rPr lang="en-US" sz="3880" spc="77">
                <a:solidFill>
                  <a:srgbClr val="FFFFFF"/>
                </a:solidFill>
                <a:latin typeface="Josefin Sans Regular Bold"/>
              </a:rPr>
              <a:t>TYT'DE ÇIKAN SORU SAYILARI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16370" y="2789904"/>
            <a:ext cx="4707193" cy="4707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CE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3039569">
            <a:off x="-930264" y="-1031561"/>
            <a:ext cx="2294936" cy="3086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7510218">
            <a:off x="16369243" y="8364884"/>
            <a:ext cx="2294936" cy="30861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137999" y="853973"/>
            <a:ext cx="5995780" cy="13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3"/>
              </a:lnSpc>
            </a:pPr>
            <a:r>
              <a:rPr lang="en-US" sz="2953">
                <a:solidFill>
                  <a:srgbClr val="FFFFFF"/>
                </a:solidFill>
                <a:latin typeface="Muli Black Bold"/>
              </a:rPr>
              <a:t>2022 AYT SÖZEL PUAN HESAPLANMASINDA NETLERİN YAKLAŞIK DEĞERİ</a:t>
            </a:r>
          </a:p>
        </p:txBody>
      </p: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550575"/>
              </p:ext>
            </p:extLst>
          </p:nvPr>
        </p:nvGraphicFramePr>
        <p:xfrm>
          <a:off x="586195" y="2831232"/>
          <a:ext cx="8281693" cy="838200"/>
        </p:xfrm>
        <a:graphic>
          <a:graphicData uri="http://schemas.openxmlformats.org/drawingml/2006/table">
            <a:tbl>
              <a:tblPr/>
              <a:tblGrid>
                <a:gridCol w="3923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83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00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001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38200">
                <a:tc gridSpan="4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99" dirty="0">
                          <a:solidFill>
                            <a:srgbClr val="000000"/>
                          </a:solidFill>
                          <a:latin typeface="Muli Regular Bold"/>
                        </a:rPr>
                        <a:t>TYT NET KATKISI</a:t>
                      </a:r>
                      <a:endParaRPr lang="en-US" sz="1100" dirty="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0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uli Regular Bold"/>
                        </a:rPr>
                        <a:t>TYT NET KATKISI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0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uli Regular Bold"/>
                        </a:rPr>
                        <a:t>TYT NET KATKISI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0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uli Regular Bold"/>
                        </a:rPr>
                        <a:t>TYT NET KATKISI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0D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835193"/>
              </p:ext>
            </p:extLst>
          </p:nvPr>
        </p:nvGraphicFramePr>
        <p:xfrm>
          <a:off x="586195" y="3821832"/>
          <a:ext cx="8281693" cy="1133475"/>
        </p:xfrm>
        <a:graphic>
          <a:graphicData uri="http://schemas.openxmlformats.org/drawingml/2006/table">
            <a:tbl>
              <a:tblPr/>
              <a:tblGrid>
                <a:gridCol w="3923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83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00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001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13347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tr-TR" sz="2299" dirty="0" smtClean="0">
                        <a:solidFill>
                          <a:srgbClr val="000000"/>
                        </a:solidFill>
                        <a:latin typeface="Muli Regular Bold"/>
                      </a:endParaRPr>
                    </a:p>
                    <a:p>
                      <a:pPr algn="ctr">
                        <a:defRPr/>
                      </a:pPr>
                      <a:r>
                        <a:rPr lang="en-US" sz="2299" dirty="0" smtClean="0">
                          <a:solidFill>
                            <a:srgbClr val="000000"/>
                          </a:solidFill>
                          <a:latin typeface="Muli Regular Bold"/>
                        </a:rPr>
                        <a:t>DERSLER</a:t>
                      </a:r>
                      <a:endParaRPr lang="en-US" sz="1100" dirty="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Muli Regular Bold"/>
                        </a:rPr>
                        <a:t>SORU SAYISI</a:t>
                      </a:r>
                      <a:endParaRPr lang="en-US" sz="2000" dirty="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Muli Regular Bold"/>
                        </a:rPr>
                        <a:t>1 NET DEĞERİ</a:t>
                      </a:r>
                      <a:endParaRPr lang="en-US" sz="2000" dirty="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Muli Regular Bold"/>
                        </a:rPr>
                        <a:t>TOPLAM PUAN</a:t>
                      </a:r>
                      <a:endParaRPr lang="en-US" sz="2000" dirty="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586195" y="5143500"/>
          <a:ext cx="8281693" cy="4562476"/>
        </p:xfrm>
        <a:graphic>
          <a:graphicData uri="http://schemas.openxmlformats.org/drawingml/2006/table">
            <a:tbl>
              <a:tblPr/>
              <a:tblGrid>
                <a:gridCol w="3923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83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00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001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3496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TÜRKÇE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40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1,3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52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496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MATEMATİK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40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1,3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52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496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SOSYAL BİLİMLER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20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1,4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28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3496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FEN BİLİMLERİ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20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1,4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28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22624">
                <a:tc gridSpan="3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TYT NETLERİNİN KATKISI OLAN TOPLAM HAM PUAN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TYT NETLERİNİN KATKISI OLAN TOPLAM HAM PUAN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TYT NETLERİNİN KATKISI OLAN TOPLAM HAM PUAN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160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311303"/>
              </p:ext>
            </p:extLst>
          </p:nvPr>
        </p:nvGraphicFramePr>
        <p:xfrm>
          <a:off x="9496796" y="609600"/>
          <a:ext cx="8281693" cy="838200"/>
        </p:xfrm>
        <a:graphic>
          <a:graphicData uri="http://schemas.openxmlformats.org/drawingml/2006/table">
            <a:tbl>
              <a:tblPr/>
              <a:tblGrid>
                <a:gridCol w="3923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83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00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001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38200">
                <a:tc gridSpan="4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99" dirty="0">
                          <a:solidFill>
                            <a:srgbClr val="000000"/>
                          </a:solidFill>
                          <a:latin typeface="Muli Regular Bold"/>
                        </a:rPr>
                        <a:t>AYT NET KATKISI</a:t>
                      </a:r>
                      <a:endParaRPr lang="en-US" sz="1100" dirty="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0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uli Regular Bold"/>
                        </a:rPr>
                        <a:t>AYT NET KATKISI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0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uli Regular Bold"/>
                        </a:rPr>
                        <a:t>AYT NET KATKISI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0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uli Regular Bold"/>
                        </a:rPr>
                        <a:t>AYT NET KATKISI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0D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934439"/>
              </p:ext>
            </p:extLst>
          </p:nvPr>
        </p:nvGraphicFramePr>
        <p:xfrm>
          <a:off x="9496796" y="1613294"/>
          <a:ext cx="8281693" cy="1133475"/>
        </p:xfrm>
        <a:graphic>
          <a:graphicData uri="http://schemas.openxmlformats.org/drawingml/2006/table">
            <a:tbl>
              <a:tblPr/>
              <a:tblGrid>
                <a:gridCol w="3923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83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00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001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13347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tr-TR" sz="2299" dirty="0" smtClean="0">
                        <a:solidFill>
                          <a:srgbClr val="000000"/>
                        </a:solidFill>
                        <a:latin typeface="Muli Regular Bold"/>
                      </a:endParaRPr>
                    </a:p>
                    <a:p>
                      <a:pPr algn="ctr">
                        <a:defRPr/>
                      </a:pPr>
                      <a:r>
                        <a:rPr lang="en-US" sz="2299" dirty="0" smtClean="0">
                          <a:solidFill>
                            <a:srgbClr val="000000"/>
                          </a:solidFill>
                          <a:latin typeface="Muli Regular Bold"/>
                        </a:rPr>
                        <a:t>DERSLER</a:t>
                      </a:r>
                      <a:endParaRPr lang="en-US" sz="1100" dirty="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Muli Regular Bold"/>
                        </a:rPr>
                        <a:t>SORU SAYISI</a:t>
                      </a:r>
                      <a:endParaRPr lang="en-US" sz="2000" dirty="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Muli Regular Bold"/>
                        </a:rPr>
                        <a:t>1 NET DEĞERİ</a:t>
                      </a:r>
                      <a:endParaRPr lang="en-US" sz="2000" dirty="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Muli Regular Bold"/>
                        </a:rPr>
                        <a:t>TOPLAM PUAN</a:t>
                      </a:r>
                      <a:endParaRPr lang="en-US" sz="2000" dirty="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10"/>
          <p:cNvGraphicFramePr>
            <a:graphicFrameLocks noGrp="1"/>
          </p:cNvGraphicFramePr>
          <p:nvPr/>
        </p:nvGraphicFramePr>
        <p:xfrm>
          <a:off x="9496796" y="2908694"/>
          <a:ext cx="8281693" cy="7105649"/>
        </p:xfrm>
        <a:graphic>
          <a:graphicData uri="http://schemas.openxmlformats.org/drawingml/2006/table">
            <a:tbl>
              <a:tblPr/>
              <a:tblGrid>
                <a:gridCol w="3923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83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00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001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3948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EDEBİYAT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24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3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72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948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TARİH-1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2,8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28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948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COĞRAFYA-1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6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3,3333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20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3948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TARİH-2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11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2,909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32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3948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COĞRAFYA-2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11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2,909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32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3948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FELSEFE GRUBU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12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3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36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3948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DİN KÜLTÜRÜ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6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3,3333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20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29247">
                <a:tc gridSpan="3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AYT NETLERİNİN KATKISI OLAN TOPLAM HAM PUAN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AYT NETLERİNİN KATKISI OLAN TOPLAM HAM PUAN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AYT NETLERİNİN KATKISI OLAN TOPLAM HAM PUAN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240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HBER~1\AppData\Local\Temp\Rar$DIa2844.30847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29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CE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3039569">
            <a:off x="-930264" y="-1031561"/>
            <a:ext cx="2294936" cy="3086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7510218">
            <a:off x="16369243" y="8364884"/>
            <a:ext cx="2294936" cy="30861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989093" y="586680"/>
            <a:ext cx="5995780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3"/>
              </a:lnSpc>
            </a:pPr>
            <a:r>
              <a:rPr lang="en-US" sz="2953">
                <a:solidFill>
                  <a:srgbClr val="FFFFFF"/>
                </a:solidFill>
                <a:latin typeface="Muli Black Bold"/>
              </a:rPr>
              <a:t>YKS ZAMAN YÖNETİMİ</a:t>
            </a:r>
          </a:p>
        </p:txBody>
      </p: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019329"/>
              </p:ext>
            </p:extLst>
          </p:nvPr>
        </p:nvGraphicFramePr>
        <p:xfrm>
          <a:off x="4427487" y="1676400"/>
          <a:ext cx="9433026" cy="7581900"/>
        </p:xfrm>
        <a:graphic>
          <a:graphicData uri="http://schemas.openxmlformats.org/drawingml/2006/table">
            <a:tbl>
              <a:tblPr/>
              <a:tblGrid>
                <a:gridCol w="26520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515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133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25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4035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729558">
                <a:tc gridSpan="2">
                  <a:txBody>
                    <a:bodyPr/>
                    <a:lstStyle/>
                    <a:p>
                      <a:pPr algn="l">
                        <a:defRPr/>
                      </a:pPr>
                      <a:endParaRPr lang="tr-TR" sz="2599" dirty="0" smtClean="0">
                        <a:solidFill>
                          <a:srgbClr val="000000"/>
                        </a:solidFill>
                        <a:latin typeface="Muli Regular Bold"/>
                      </a:endParaRPr>
                    </a:p>
                    <a:p>
                      <a:pPr algn="ctr">
                        <a:defRPr/>
                      </a:pPr>
                      <a:r>
                        <a:rPr lang="en-US" sz="2599" dirty="0" smtClean="0">
                          <a:solidFill>
                            <a:srgbClr val="000000"/>
                          </a:solidFill>
                          <a:latin typeface="Muli Regular Bold"/>
                        </a:rPr>
                        <a:t>TYT</a:t>
                      </a:r>
                      <a:endParaRPr lang="en-US" sz="1100" dirty="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Muli Regular Bold"/>
                        </a:rPr>
                        <a:t>TYT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defRPr/>
                      </a:pPr>
                      <a:endParaRPr lang="tr-TR" sz="2299" dirty="0" smtClean="0">
                        <a:solidFill>
                          <a:srgbClr val="000000"/>
                        </a:solidFill>
                        <a:latin typeface="Muli Regular Bold"/>
                      </a:endParaRPr>
                    </a:p>
                    <a:p>
                      <a:pPr algn="ctr">
                        <a:defRPr/>
                      </a:pPr>
                      <a:r>
                        <a:rPr lang="en-US" sz="2299" dirty="0" smtClean="0">
                          <a:solidFill>
                            <a:srgbClr val="000000"/>
                          </a:solidFill>
                          <a:latin typeface="Muli Regular Bold"/>
                        </a:rPr>
                        <a:t>CEVAPLANACAK </a:t>
                      </a:r>
                      <a:r>
                        <a:rPr lang="en-US" sz="2299" dirty="0">
                          <a:solidFill>
                            <a:srgbClr val="000000"/>
                          </a:solidFill>
                          <a:latin typeface="Muli Regular Bold"/>
                        </a:rPr>
                        <a:t>SORU SAYISINA GÖRE SORU BAŞINA ORTALAMA SÜRELER</a:t>
                      </a:r>
                      <a:endParaRPr lang="en-US" sz="1100" dirty="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uli Regular Bold"/>
                        </a:rPr>
                        <a:t>CEVAPLANACAK SORU SAYISINA GÖRE SORU BAŞINA ORTALAMA SÜRELER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uli Regular Bold"/>
                        </a:rPr>
                        <a:t>CEVAPLANACAK SORU SAYISINA GÖRE SORU BAŞINA ORTALAMA SÜRELER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36835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 Bold"/>
                        </a:rPr>
                        <a:t>TESTLER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099" dirty="0">
                          <a:solidFill>
                            <a:srgbClr val="000000"/>
                          </a:solidFill>
                          <a:latin typeface="Muli Regular Bold"/>
                        </a:rPr>
                        <a:t>SORU SAYISI</a:t>
                      </a:r>
                      <a:endParaRPr lang="en-US" sz="1100" dirty="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099" dirty="0">
                          <a:solidFill>
                            <a:srgbClr val="000000"/>
                          </a:solidFill>
                          <a:latin typeface="Muli Regular Bold"/>
                        </a:rPr>
                        <a:t>ÜÇ TEST SORU</a:t>
                      </a:r>
                      <a:endParaRPr lang="en-US" sz="1100" dirty="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 Bold"/>
                        </a:rPr>
                        <a:t>ÜÇ TEST SORU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099" dirty="0">
                          <a:solidFill>
                            <a:srgbClr val="000000"/>
                          </a:solidFill>
                          <a:latin typeface="Muli Regular Bold"/>
                        </a:rPr>
                        <a:t>DÖRT TEST SORU</a:t>
                      </a:r>
                      <a:endParaRPr lang="en-US" sz="1100" dirty="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466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 Bold"/>
                        </a:rPr>
                        <a:t>TÜRKÇE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 Bold"/>
                        </a:rPr>
                        <a:t>40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1,65 DK.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1,65 DK.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1,375 DK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36835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 Bold"/>
                        </a:rPr>
                        <a:t>SOSYAL BİLİMLER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 Bold"/>
                        </a:rPr>
                        <a:t>20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1,65 DK.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1,65 DK.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1,375 DK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4466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 Bold"/>
                        </a:rPr>
                        <a:t>MATEMATİK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 Bold"/>
                        </a:rPr>
                        <a:t>40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1,65 DK.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1,65 DK.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1,375 DK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4466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 Bold"/>
                        </a:rPr>
                        <a:t>FEN BİLİMLERİ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 Bold"/>
                        </a:rPr>
                        <a:t>20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1,65 DK.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1,65 DK.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1,375 DK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4466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TOPLAM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120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165 DK.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165 DK.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 dirty="0">
                          <a:solidFill>
                            <a:srgbClr val="000000"/>
                          </a:solidFill>
                          <a:latin typeface="Muli Regular"/>
                        </a:rPr>
                        <a:t>165 DK.</a:t>
                      </a:r>
                      <a:endParaRPr lang="en-US" sz="1100" dirty="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HBER~1\AppData\Local\Temp\Rar$DIa2844.35868\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24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7B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3039569">
            <a:off x="-930264" y="-1031561"/>
            <a:ext cx="2294936" cy="3086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7510218">
            <a:off x="16369243" y="8364884"/>
            <a:ext cx="2294936" cy="3086100"/>
          </a:xfrm>
          <a:prstGeom prst="rect">
            <a:avLst/>
          </a:prstGeom>
        </p:spPr>
      </p:pic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396215"/>
              </p:ext>
            </p:extLst>
          </p:nvPr>
        </p:nvGraphicFramePr>
        <p:xfrm>
          <a:off x="217205" y="1865550"/>
          <a:ext cx="8666883" cy="7705740"/>
        </p:xfrm>
        <a:graphic>
          <a:graphicData uri="http://schemas.openxmlformats.org/drawingml/2006/table">
            <a:tbl>
              <a:tblPr/>
              <a:tblGrid>
                <a:gridCol w="29711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742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476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73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3641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677750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en-US" sz="3000" b="0" dirty="0" smtClean="0">
                          <a:solidFill>
                            <a:schemeClr val="tx1"/>
                          </a:solidFill>
                        </a:rPr>
                        <a:t>SAYISAL 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10.000 İÇİN YILLARA </a:t>
                      </a:r>
                      <a:r>
                        <a:rPr lang="en-US" sz="3000" b="0" dirty="0" smtClean="0">
                          <a:solidFill>
                            <a:schemeClr val="tx1"/>
                          </a:solidFill>
                        </a:rPr>
                        <a:t>GÖRE </a:t>
                      </a:r>
                      <a:endParaRPr lang="tr-TR" sz="3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defRPr/>
                      </a:pPr>
                      <a:r>
                        <a:rPr lang="tr-TR" sz="3000" b="0" dirty="0" smtClean="0">
                          <a:solidFill>
                            <a:schemeClr val="accent2"/>
                          </a:solidFill>
                        </a:rPr>
                        <a:t>TYT</a:t>
                      </a:r>
                      <a:r>
                        <a:rPr lang="tr-TR" sz="3000" b="0" baseline="0" dirty="0" smtClean="0">
                          <a:solidFill>
                            <a:schemeClr val="tx1"/>
                          </a:solidFill>
                        </a:rPr>
                        <a:t> NETLERİ</a:t>
                      </a:r>
                      <a:endParaRPr lang="en-US" sz="3000" dirty="0">
                        <a:solidFill>
                          <a:schemeClr val="tx1"/>
                        </a:solidFill>
                        <a:latin typeface="Muli Regular Bold"/>
                      </a:endParaRPr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/>
                        <a:t>SAYISAL 10.000 İÇİN YILLARA GÖRE </a:t>
                      </a:r>
                    </a:p>
                    <a:p>
                      <a:r>
                        <a:rPr lang="en-US" sz="2899">
                          <a:solidFill>
                            <a:srgbClr val="000000"/>
                          </a:solidFill>
                          <a:latin typeface="Muli Regular Bold"/>
                        </a:rPr>
                        <a:t> NETLERİ</a:t>
                      </a:r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/>
                        <a:t>SAYISAL 10.000 İÇİN YILLARA GÖRE </a:t>
                      </a:r>
                    </a:p>
                    <a:p>
                      <a:r>
                        <a:rPr lang="en-US" sz="2899">
                          <a:solidFill>
                            <a:srgbClr val="000000"/>
                          </a:solidFill>
                          <a:latin typeface="Muli Regular Bold"/>
                        </a:rPr>
                        <a:t> NETLERİ</a:t>
                      </a:r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/>
                        <a:t>SAYISAL 10.000 İÇİN YILLARA GÖRE </a:t>
                      </a:r>
                    </a:p>
                    <a:p>
                      <a:r>
                        <a:rPr lang="en-US" sz="2899">
                          <a:solidFill>
                            <a:srgbClr val="000000"/>
                          </a:solidFill>
                          <a:latin typeface="Muli Regular Bold"/>
                        </a:rPr>
                        <a:t> NETLERİ</a:t>
                      </a:r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/>
                        <a:t>SAYISAL 10.000 İÇİN YILLARA GÖRE </a:t>
                      </a:r>
                    </a:p>
                    <a:p>
                      <a:r>
                        <a:rPr lang="en-US" sz="2899">
                          <a:solidFill>
                            <a:srgbClr val="000000"/>
                          </a:solidFill>
                          <a:latin typeface="Muli Regular Bold"/>
                        </a:rPr>
                        <a:t> NETLERİ</a:t>
                      </a:r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333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Muli Regular Bold"/>
                        </a:rPr>
                        <a:t>YIL/NET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 Bold"/>
                        </a:rPr>
                        <a:t>2019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 Bold"/>
                        </a:rPr>
                        <a:t>2020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 Bold"/>
                        </a:rPr>
                        <a:t>2020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 Bold"/>
                        </a:rPr>
                        <a:t>2021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5244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 Bold"/>
                        </a:rPr>
                        <a:t>TÜRKÇE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31,9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31,5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31,5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30,7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5244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 Bold"/>
                        </a:rPr>
                        <a:t>SOSYAL BİLİMLER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15,3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15,3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15,3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15,2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5244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 Bold"/>
                        </a:rPr>
                        <a:t>MATEMATİK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31,9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35,5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35,5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24,2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5244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 Bold"/>
                        </a:rPr>
                        <a:t>FEN BİLİMLERİ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16,4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16,7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16,7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16,4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5244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 Bold"/>
                        </a:rPr>
                        <a:t>TOPLAM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099">
                          <a:solidFill>
                            <a:srgbClr val="FF1616"/>
                          </a:solidFill>
                          <a:latin typeface="Muli Regular"/>
                        </a:rPr>
                        <a:t>95,5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099">
                          <a:solidFill>
                            <a:srgbClr val="FF1616"/>
                          </a:solidFill>
                          <a:latin typeface="Muli Regular"/>
                        </a:rPr>
                        <a:t>99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FF1616"/>
                          </a:solidFill>
                          <a:latin typeface="Muli Regular"/>
                        </a:rPr>
                        <a:t>99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099">
                          <a:solidFill>
                            <a:srgbClr val="FF1616"/>
                          </a:solidFill>
                          <a:latin typeface="Muli Regular"/>
                        </a:rPr>
                        <a:t>86,5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5244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 Bold"/>
                        </a:rPr>
                        <a:t>ORTALAMA OBP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470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475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475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099" dirty="0">
                          <a:solidFill>
                            <a:srgbClr val="000000"/>
                          </a:solidFill>
                          <a:latin typeface="Muli Regular"/>
                        </a:rPr>
                        <a:t>464</a:t>
                      </a:r>
                      <a:endParaRPr lang="en-US" sz="1100" dirty="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853247"/>
              </p:ext>
            </p:extLst>
          </p:nvPr>
        </p:nvGraphicFramePr>
        <p:xfrm>
          <a:off x="9144000" y="1865548"/>
          <a:ext cx="8763000" cy="7705741"/>
        </p:xfrm>
        <a:graphic>
          <a:graphicData uri="http://schemas.openxmlformats.org/drawingml/2006/table">
            <a:tbl>
              <a:tblPr/>
              <a:tblGrid>
                <a:gridCol w="30041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61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047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578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753128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en-US" sz="3000" b="0" dirty="0" smtClean="0">
                          <a:solidFill>
                            <a:schemeClr val="tx1"/>
                          </a:solidFill>
                        </a:rPr>
                        <a:t>SAYISAL 10.000 İÇİN YILLARA GÖRE </a:t>
                      </a:r>
                      <a:endParaRPr lang="tr-TR" sz="3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defRPr/>
                      </a:pPr>
                      <a:r>
                        <a:rPr lang="tr-TR" sz="3000" b="0" baseline="0" dirty="0" smtClean="0">
                          <a:solidFill>
                            <a:schemeClr val="accent2"/>
                          </a:solidFill>
                        </a:rPr>
                        <a:t>AYT</a:t>
                      </a:r>
                      <a:r>
                        <a:rPr lang="tr-TR" sz="3000" b="0" baseline="0" dirty="0" smtClean="0">
                          <a:solidFill>
                            <a:schemeClr val="tx1"/>
                          </a:solidFill>
                        </a:rPr>
                        <a:t> NETLERİ</a:t>
                      </a:r>
                      <a:endParaRPr lang="en-US" sz="3000" dirty="0" smtClean="0">
                        <a:solidFill>
                          <a:schemeClr val="tx1"/>
                        </a:solidFill>
                        <a:latin typeface="Muli Regular Bold"/>
                      </a:endParaRPr>
                    </a:p>
                    <a:p>
                      <a:pPr algn="l">
                        <a:defRPr/>
                      </a:pPr>
                      <a:endParaRPr lang="en-US" sz="3099" dirty="0">
                        <a:solidFill>
                          <a:srgbClr val="000000"/>
                        </a:solidFill>
                        <a:latin typeface="Muli Regular Bold"/>
                      </a:endParaRPr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/>
                        <a:t>SAYISAL 10.000 İÇİN YILLARA GÖRE </a:t>
                      </a:r>
                    </a:p>
                    <a:p>
                      <a:r>
                        <a:rPr lang="en-US" sz="3099">
                          <a:solidFill>
                            <a:srgbClr val="000000"/>
                          </a:solidFill>
                          <a:latin typeface="Muli Regular Bold"/>
                        </a:rPr>
                        <a:t> NETLERİ</a:t>
                      </a:r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/>
                        <a:t>SAYISAL 10.000 İÇİN YILLARA GÖRE </a:t>
                      </a:r>
                    </a:p>
                    <a:p>
                      <a:r>
                        <a:rPr lang="en-US" sz="3099">
                          <a:solidFill>
                            <a:srgbClr val="000000"/>
                          </a:solidFill>
                          <a:latin typeface="Muli Regular Bold"/>
                        </a:rPr>
                        <a:t> NETLERİ</a:t>
                      </a:r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/>
                        <a:t>SAYISAL 10.000 İÇİN YILLARA GÖRE </a:t>
                      </a:r>
                    </a:p>
                    <a:p>
                      <a:r>
                        <a:rPr lang="en-US" sz="3099">
                          <a:solidFill>
                            <a:srgbClr val="000000"/>
                          </a:solidFill>
                          <a:latin typeface="Muli Regular Bold"/>
                        </a:rPr>
                        <a:t> NETLERİ</a:t>
                      </a:r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9902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Muli Regular Bold"/>
                        </a:rPr>
                        <a:t>YIL/NET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 Bold"/>
                        </a:rPr>
                        <a:t>2019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 Bold"/>
                        </a:rPr>
                        <a:t>2020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 Bold"/>
                        </a:rPr>
                        <a:t>2021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191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 Bold"/>
                        </a:rPr>
                        <a:t>AYT MATEMATİK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36,4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38,5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29,9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191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 Bold"/>
                        </a:rPr>
                        <a:t>AYT FİZİK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11,2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12,5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9,6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4191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 Bold"/>
                        </a:rPr>
                        <a:t>AYT KİMYA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11,6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12,4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11,2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4191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 Bold"/>
                        </a:rPr>
                        <a:t>AYT BİYOLOJİ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10,4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10,6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12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440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 Bold"/>
                        </a:rPr>
                        <a:t>TOPLAM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FF1616"/>
                          </a:solidFill>
                          <a:latin typeface="Muli Regular"/>
                        </a:rPr>
                        <a:t>69,6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FF1616"/>
                          </a:solidFill>
                          <a:latin typeface="Muli Regular"/>
                        </a:rPr>
                        <a:t>74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 dirty="0">
                          <a:solidFill>
                            <a:srgbClr val="FF1616"/>
                          </a:solidFill>
                          <a:latin typeface="Muli Regular"/>
                        </a:rPr>
                        <a:t>62,7</a:t>
                      </a:r>
                      <a:endParaRPr lang="en-US" sz="1100" dirty="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4191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 Bold"/>
                        </a:rPr>
                        <a:t>ORTALAMA OBP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470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475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 dirty="0">
                          <a:solidFill>
                            <a:srgbClr val="000000"/>
                          </a:solidFill>
                          <a:latin typeface="Muli Regular"/>
                        </a:rPr>
                        <a:t>464</a:t>
                      </a:r>
                      <a:endParaRPr lang="en-US" sz="1100" dirty="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5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7B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3039569">
            <a:off x="-930264" y="-1031561"/>
            <a:ext cx="2294936" cy="3086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7510218">
            <a:off x="16369243" y="8364884"/>
            <a:ext cx="2294936" cy="3086100"/>
          </a:xfrm>
          <a:prstGeom prst="rect">
            <a:avLst/>
          </a:prstGeom>
        </p:spPr>
      </p:pic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859391"/>
              </p:ext>
            </p:extLst>
          </p:nvPr>
        </p:nvGraphicFramePr>
        <p:xfrm>
          <a:off x="4311793" y="1028700"/>
          <a:ext cx="9305231" cy="8582024"/>
        </p:xfrm>
        <a:graphic>
          <a:graphicData uri="http://schemas.openxmlformats.org/drawingml/2006/table">
            <a:tbl>
              <a:tblPr/>
              <a:tblGrid>
                <a:gridCol w="25843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93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49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43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377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15445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712376"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en-US" sz="3299" dirty="0">
                          <a:solidFill>
                            <a:srgbClr val="000000"/>
                          </a:solidFill>
                          <a:latin typeface="Muli Regular Bold"/>
                        </a:rPr>
                        <a:t>ORTAÖĞRETİM BAŞARI PUANI HESAPLAMA TABLOSU</a:t>
                      </a:r>
                      <a:endParaRPr lang="en-US" sz="1100" dirty="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Muli Regular Bold"/>
                        </a:rPr>
                        <a:t>ORTAÖĞRETİM BAŞARI PUANI HESAPLAMA TABLOSU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Muli Regular Bold"/>
                        </a:rPr>
                        <a:t>ORTAÖĞRETİM BAŞARI PUANI HESAPLAMA TABLOSU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Muli Regular Bold"/>
                        </a:rPr>
                        <a:t>ORTAÖĞRETİM BAŞARI PUANI HESAPLAMA TABLOSU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Muli Regular Bold"/>
                        </a:rPr>
                        <a:t>ORTAÖĞRETİM BAŞARI PUANI HESAPLAMA TABLOSU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Muli Regular Bold"/>
                        </a:rPr>
                        <a:t>ORTAÖĞRETİM BAŞARI PUANI HESAPLAMA TABLOSU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9295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Muli Regular Bold"/>
                        </a:rPr>
                        <a:t>DİPLOMA NOTU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 Bold"/>
                        </a:rPr>
                        <a:t>ÇARP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Muli Regular Bold"/>
                        </a:rPr>
                        <a:t>OBP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Muli Regular Bold"/>
                        </a:rPr>
                        <a:t>OBP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Muli Regular Bold"/>
                        </a:rPr>
                        <a:t>ÇARP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Muli Regular Bold"/>
                        </a:rPr>
                        <a:t>OKULDAN GELECEK PUAN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6115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 Bold"/>
                        </a:rPr>
                        <a:t>100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>
                        <a:defRPr/>
                      </a:pPr>
                      <a:endParaRPr lang="tr-TR" sz="2299" dirty="0" smtClean="0">
                        <a:solidFill>
                          <a:srgbClr val="000000"/>
                        </a:solidFill>
                        <a:latin typeface="Muli Regular"/>
                      </a:endParaRPr>
                    </a:p>
                    <a:p>
                      <a:pPr algn="l">
                        <a:defRPr/>
                      </a:pPr>
                      <a:endParaRPr lang="tr-TR" sz="2299" dirty="0" smtClean="0">
                        <a:solidFill>
                          <a:srgbClr val="000000"/>
                        </a:solidFill>
                        <a:latin typeface="Muli Regular"/>
                      </a:endParaRPr>
                    </a:p>
                    <a:p>
                      <a:pPr algn="l">
                        <a:defRPr/>
                      </a:pPr>
                      <a:endParaRPr lang="tr-TR" sz="2299" dirty="0" smtClean="0">
                        <a:solidFill>
                          <a:srgbClr val="000000"/>
                        </a:solidFill>
                        <a:latin typeface="Muli Regular"/>
                      </a:endParaRPr>
                    </a:p>
                    <a:p>
                      <a:pPr algn="l">
                        <a:defRPr/>
                      </a:pPr>
                      <a:endParaRPr lang="tr-TR" sz="2299" dirty="0" smtClean="0">
                        <a:solidFill>
                          <a:srgbClr val="000000"/>
                        </a:solidFill>
                        <a:latin typeface="Muli Regular"/>
                      </a:endParaRPr>
                    </a:p>
                    <a:p>
                      <a:pPr algn="l">
                        <a:defRPr/>
                      </a:pPr>
                      <a:endParaRPr lang="tr-TR" sz="2299" dirty="0" smtClean="0">
                        <a:solidFill>
                          <a:srgbClr val="000000"/>
                        </a:solidFill>
                        <a:latin typeface="Muli Regular"/>
                      </a:endParaRPr>
                    </a:p>
                    <a:p>
                      <a:pPr algn="l">
                        <a:defRPr/>
                      </a:pPr>
                      <a:endParaRPr lang="tr-TR" sz="2299" dirty="0" smtClean="0">
                        <a:solidFill>
                          <a:srgbClr val="000000"/>
                        </a:solidFill>
                        <a:latin typeface="Muli Regular"/>
                      </a:endParaRPr>
                    </a:p>
                    <a:p>
                      <a:pPr algn="l">
                        <a:defRPr/>
                      </a:pPr>
                      <a:r>
                        <a:rPr lang="tr-TR" sz="2299" dirty="0" smtClean="0">
                          <a:solidFill>
                            <a:srgbClr val="000000"/>
                          </a:solidFill>
                          <a:latin typeface="Muli Regular"/>
                        </a:rPr>
                        <a:t>   </a:t>
                      </a:r>
                      <a:r>
                        <a:rPr lang="en-US" sz="2299" dirty="0" smtClean="0">
                          <a:solidFill>
                            <a:srgbClr val="000000"/>
                          </a:solidFill>
                          <a:latin typeface="Muli Regular"/>
                        </a:rPr>
                        <a:t>x5</a:t>
                      </a:r>
                      <a:endParaRPr lang="en-US" sz="1100" dirty="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500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500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>
                        <a:defRPr/>
                      </a:pPr>
                      <a:endParaRPr lang="tr-TR" sz="2299" dirty="0" smtClean="0">
                        <a:solidFill>
                          <a:srgbClr val="000000"/>
                        </a:solidFill>
                        <a:latin typeface="Muli Regular"/>
                      </a:endParaRPr>
                    </a:p>
                    <a:p>
                      <a:pPr algn="l">
                        <a:defRPr/>
                      </a:pPr>
                      <a:endParaRPr lang="tr-TR" sz="2299" dirty="0" smtClean="0">
                        <a:solidFill>
                          <a:srgbClr val="000000"/>
                        </a:solidFill>
                        <a:latin typeface="Muli Regular"/>
                      </a:endParaRPr>
                    </a:p>
                    <a:p>
                      <a:pPr algn="l">
                        <a:defRPr/>
                      </a:pPr>
                      <a:endParaRPr lang="tr-TR" sz="2299" dirty="0" smtClean="0">
                        <a:solidFill>
                          <a:srgbClr val="000000"/>
                        </a:solidFill>
                        <a:latin typeface="Muli Regular"/>
                      </a:endParaRPr>
                    </a:p>
                    <a:p>
                      <a:pPr algn="l">
                        <a:defRPr/>
                      </a:pPr>
                      <a:endParaRPr lang="tr-TR" sz="2299" dirty="0" smtClean="0">
                        <a:solidFill>
                          <a:srgbClr val="000000"/>
                        </a:solidFill>
                        <a:latin typeface="Muli Regular"/>
                      </a:endParaRPr>
                    </a:p>
                    <a:p>
                      <a:pPr algn="l">
                        <a:defRPr/>
                      </a:pPr>
                      <a:endParaRPr lang="tr-TR" sz="2299" dirty="0" smtClean="0">
                        <a:solidFill>
                          <a:srgbClr val="000000"/>
                        </a:solidFill>
                        <a:latin typeface="Muli Regular"/>
                      </a:endParaRPr>
                    </a:p>
                    <a:p>
                      <a:pPr algn="l">
                        <a:defRPr/>
                      </a:pPr>
                      <a:endParaRPr lang="tr-TR" sz="2299" dirty="0" smtClean="0">
                        <a:solidFill>
                          <a:srgbClr val="000000"/>
                        </a:solidFill>
                        <a:latin typeface="Muli Regular"/>
                      </a:endParaRPr>
                    </a:p>
                    <a:p>
                      <a:pPr algn="l">
                        <a:defRPr/>
                      </a:pPr>
                      <a:r>
                        <a:rPr lang="tr-TR" sz="2299" dirty="0" smtClean="0">
                          <a:solidFill>
                            <a:srgbClr val="000000"/>
                          </a:solidFill>
                          <a:latin typeface="Muli Regular"/>
                        </a:rPr>
                        <a:t>  </a:t>
                      </a:r>
                      <a:r>
                        <a:rPr lang="en-US" sz="2299" dirty="0" smtClean="0">
                          <a:solidFill>
                            <a:srgbClr val="000000"/>
                          </a:solidFill>
                          <a:latin typeface="Muli Regular"/>
                        </a:rPr>
                        <a:t>x0,12</a:t>
                      </a:r>
                      <a:endParaRPr lang="en-US" sz="1100" dirty="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60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6115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 Bold"/>
                        </a:rPr>
                        <a:t>90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uli Regular"/>
                        </a:rPr>
                        <a:t>x5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450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450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uli Regular"/>
                        </a:rPr>
                        <a:t>x0,12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54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46115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 Bold"/>
                        </a:rPr>
                        <a:t>80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uli Regular"/>
                        </a:rPr>
                        <a:t>x5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400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400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uli Regular"/>
                        </a:rPr>
                        <a:t>x0,12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48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46115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 Bold"/>
                        </a:rPr>
                        <a:t>70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uli Regular"/>
                        </a:rPr>
                        <a:t>x5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350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350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uli Regular"/>
                        </a:rPr>
                        <a:t>x0,12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42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46115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 Bold"/>
                        </a:rPr>
                        <a:t>60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uli Regular"/>
                        </a:rPr>
                        <a:t>x5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300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300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uli Regular"/>
                        </a:rPr>
                        <a:t>x0,12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36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46115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 Bold"/>
                        </a:rPr>
                        <a:t>50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uli Regular"/>
                        </a:rPr>
                        <a:t>x5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250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uli Regular"/>
                        </a:rPr>
                        <a:t>250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Muli Regular"/>
                        </a:rPr>
                        <a:t>x0,12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99" dirty="0">
                          <a:solidFill>
                            <a:srgbClr val="000000"/>
                          </a:solidFill>
                          <a:latin typeface="Muli Regular"/>
                        </a:rPr>
                        <a:t>30</a:t>
                      </a:r>
                      <a:endParaRPr lang="en-US" sz="1100" dirty="0"/>
                    </a:p>
                  </a:txBody>
                  <a:tcPr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D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865" t="1865" r="2600" b="26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797989" y="1458322"/>
            <a:ext cx="7410778" cy="73703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7280810" y="1469459"/>
            <a:ext cx="665025" cy="70936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307087" y="2140719"/>
            <a:ext cx="2722504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630">
                <a:solidFill>
                  <a:srgbClr val="000000"/>
                </a:solidFill>
                <a:latin typeface="Poppins Light"/>
              </a:rPr>
              <a:t>HUKUK</a:t>
            </a:r>
          </a:p>
          <a:p>
            <a:pPr algn="ctr">
              <a:lnSpc>
                <a:spcPts val="2940"/>
              </a:lnSpc>
            </a:pPr>
            <a:r>
              <a:rPr lang="en-US" sz="2100" spc="630">
                <a:solidFill>
                  <a:srgbClr val="000000"/>
                </a:solidFill>
                <a:latin typeface="Poppins Light"/>
              </a:rPr>
              <a:t>100 BİN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486263" y="4760595"/>
            <a:ext cx="2722504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630">
                <a:solidFill>
                  <a:srgbClr val="000000"/>
                </a:solidFill>
                <a:latin typeface="Poppins Light"/>
              </a:rPr>
              <a:t>TIP</a:t>
            </a:r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spc="630">
                <a:solidFill>
                  <a:srgbClr val="000000"/>
                </a:solidFill>
                <a:latin typeface="Poppins Light"/>
              </a:rPr>
              <a:t>50 BİN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763759" y="7189957"/>
            <a:ext cx="2722504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630">
                <a:solidFill>
                  <a:srgbClr val="000000"/>
                </a:solidFill>
                <a:latin typeface="Poppins Light"/>
              </a:rPr>
              <a:t>MÜHENDİSLİK</a:t>
            </a:r>
          </a:p>
          <a:p>
            <a:pPr algn="ctr">
              <a:lnSpc>
                <a:spcPts val="2940"/>
              </a:lnSpc>
            </a:pPr>
            <a:r>
              <a:rPr lang="en-US" sz="2100" spc="630">
                <a:solidFill>
                  <a:srgbClr val="000000"/>
                </a:solidFill>
                <a:latin typeface="Poppins Light"/>
              </a:rPr>
              <a:t>100 BİN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584583" y="4415790"/>
            <a:ext cx="2722504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630">
                <a:solidFill>
                  <a:srgbClr val="000000"/>
                </a:solidFill>
                <a:latin typeface="Poppins Light"/>
              </a:rPr>
              <a:t>MİMARLIK</a:t>
            </a:r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spc="630">
                <a:solidFill>
                  <a:srgbClr val="000000"/>
                </a:solidFill>
                <a:latin typeface="Poppins Light"/>
              </a:rPr>
              <a:t>250 BİN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0" y="3845032"/>
            <a:ext cx="2582267" cy="2216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0"/>
              </a:lnSpc>
            </a:pPr>
            <a:r>
              <a:rPr lang="en-US" sz="2280" spc="45">
                <a:solidFill>
                  <a:srgbClr val="FFFFFF"/>
                </a:solidFill>
                <a:latin typeface="Josefin Sans Regular"/>
              </a:rPr>
              <a:t>BÖLÜMLER</a:t>
            </a:r>
          </a:p>
          <a:p>
            <a:pPr algn="ctr">
              <a:lnSpc>
                <a:spcPts val="3580"/>
              </a:lnSpc>
            </a:pPr>
            <a:r>
              <a:rPr lang="en-US" sz="2280" spc="45">
                <a:solidFill>
                  <a:srgbClr val="FFFFFF"/>
                </a:solidFill>
                <a:latin typeface="Josefin Sans Regular"/>
              </a:rPr>
              <a:t>İÇİN UYGULANAN BARAJ SIRALAMALARI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2248063">
            <a:off x="13827180" y="61189"/>
            <a:ext cx="4686804" cy="457549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98451" y="-888928"/>
            <a:ext cx="3823023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865" t="1865" r="2600" b="26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797989" y="1458322"/>
            <a:ext cx="7410778" cy="737035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144000" y="3845032"/>
            <a:ext cx="2582267" cy="2216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0"/>
              </a:lnSpc>
            </a:pPr>
            <a:r>
              <a:rPr lang="en-US" sz="2280" spc="45">
                <a:solidFill>
                  <a:srgbClr val="FFFFFF"/>
                </a:solidFill>
                <a:latin typeface="Josefin Sans Regular"/>
              </a:rPr>
              <a:t>BÖLÜMLER</a:t>
            </a:r>
          </a:p>
          <a:p>
            <a:pPr algn="ctr">
              <a:lnSpc>
                <a:spcPts val="3580"/>
              </a:lnSpc>
            </a:pPr>
            <a:r>
              <a:rPr lang="en-US" sz="2280" spc="45">
                <a:solidFill>
                  <a:srgbClr val="FFFFFF"/>
                </a:solidFill>
                <a:latin typeface="Josefin Sans Regular"/>
              </a:rPr>
              <a:t>İÇİN UYGULANAN BARAJ SIRALAMALARI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7280810" y="1469459"/>
            <a:ext cx="665025" cy="70936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144000" y="2140719"/>
            <a:ext cx="2722504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630">
                <a:solidFill>
                  <a:srgbClr val="000000"/>
                </a:solidFill>
                <a:latin typeface="Poppins Light"/>
              </a:rPr>
              <a:t>ECZACILIK</a:t>
            </a:r>
          </a:p>
          <a:p>
            <a:pPr algn="ctr">
              <a:lnSpc>
                <a:spcPts val="2940"/>
              </a:lnSpc>
            </a:pPr>
            <a:r>
              <a:rPr lang="en-US" sz="2100" spc="630">
                <a:solidFill>
                  <a:srgbClr val="000000"/>
                </a:solidFill>
                <a:latin typeface="Poppins Light"/>
              </a:rPr>
              <a:t>100 BİN</a:t>
            </a:r>
          </a:p>
        </p:txBody>
      </p:sp>
      <p:sp>
        <p:nvSpPr>
          <p:cNvPr id="7" name="TextBox 7"/>
          <p:cNvSpPr txBox="1"/>
          <p:nvPr/>
        </p:nvSpPr>
        <p:spPr>
          <a:xfrm rot="-3349872">
            <a:off x="11539458" y="4875910"/>
            <a:ext cx="2722504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630">
                <a:solidFill>
                  <a:srgbClr val="000000"/>
                </a:solidFill>
                <a:latin typeface="Poppins Light"/>
              </a:rPr>
              <a:t>DİŞ HEKİMLİĞİ</a:t>
            </a:r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spc="630">
                <a:solidFill>
                  <a:srgbClr val="000000"/>
                </a:solidFill>
                <a:latin typeface="Poppins Light"/>
              </a:rPr>
              <a:t>80 BİN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463635" y="7090671"/>
            <a:ext cx="3262633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630">
                <a:solidFill>
                  <a:srgbClr val="000000"/>
                </a:solidFill>
                <a:latin typeface="Poppins Light"/>
              </a:rPr>
              <a:t>ÖĞRETMENLİKLER</a:t>
            </a:r>
          </a:p>
          <a:p>
            <a:pPr algn="ctr">
              <a:lnSpc>
                <a:spcPts val="2940"/>
              </a:lnSpc>
            </a:pPr>
            <a:r>
              <a:rPr lang="en-US" sz="2100" spc="630">
                <a:solidFill>
                  <a:srgbClr val="000000"/>
                </a:solidFill>
                <a:latin typeface="Poppins Light"/>
              </a:rPr>
              <a:t>300 BİN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551784">
            <a:off x="13620602" y="6173558"/>
            <a:ext cx="4943842" cy="482642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98451" y="-888928"/>
            <a:ext cx="3823023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1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3039569">
            <a:off x="-930264" y="-1031561"/>
            <a:ext cx="2294936" cy="3086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7510218">
            <a:off x="16369243" y="8364884"/>
            <a:ext cx="2294936" cy="30861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775984" y="687942"/>
            <a:ext cx="8229600" cy="2527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Montserrat Extra-Bold"/>
              </a:rPr>
              <a:t>ÖZEL YETENEKLE ÖĞRENCI ALAN BÖLÜMLERE GIRIŞ HAKKI ELDE ETMEK IÇIN </a:t>
            </a:r>
            <a:r>
              <a:rPr lang="en-US" sz="3600">
                <a:solidFill>
                  <a:srgbClr val="000000"/>
                </a:solidFill>
                <a:latin typeface="Montserrat Extra-Bold"/>
              </a:rPr>
              <a:t>Y-TYT'DE ILK 800.000'DE</a:t>
            </a:r>
            <a:r>
              <a:rPr lang="en-US" sz="3600">
                <a:solidFill>
                  <a:srgbClr val="FFFFFF"/>
                </a:solidFill>
                <a:latin typeface="Montserrat Extra-Bold"/>
              </a:rPr>
              <a:t> OLMAK GEREK!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551784">
            <a:off x="5995529" y="3828561"/>
            <a:ext cx="5790510" cy="5652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2038330"/>
            <a:ext cx="8595202" cy="721997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664098" y="2038330"/>
            <a:ext cx="8595202" cy="721997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42797" y="4314825"/>
            <a:ext cx="16002406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000000"/>
                </a:solidFill>
                <a:latin typeface="TT Bells"/>
              </a:rPr>
              <a:t>Dinlediğiniz için teşekkürler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42797" y="7728253"/>
            <a:ext cx="16002406" cy="2112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40"/>
              </a:lnSpc>
            </a:pPr>
            <a:r>
              <a:rPr lang="en-US" sz="6100">
                <a:solidFill>
                  <a:srgbClr val="000000"/>
                </a:solidFill>
                <a:latin typeface="TT Bells"/>
              </a:rPr>
              <a:t>OKUL REHBER ÖĞRETMENİ</a:t>
            </a:r>
          </a:p>
          <a:p>
            <a:pPr algn="ctr">
              <a:lnSpc>
                <a:spcPts val="8540"/>
              </a:lnSpc>
            </a:pPr>
            <a:r>
              <a:rPr lang="en-US" sz="6100">
                <a:solidFill>
                  <a:srgbClr val="000000"/>
                </a:solidFill>
                <a:latin typeface="TT Bells"/>
              </a:rPr>
              <a:t>MEHMET SAFÖZ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393045" y="617493"/>
            <a:ext cx="6159838" cy="32185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t="147" r="575" b="147"/>
          <a:stretch>
            <a:fillRect/>
          </a:stretch>
        </p:blipFill>
        <p:spPr>
          <a:xfrm>
            <a:off x="14241028" y="737170"/>
            <a:ext cx="3018272" cy="2979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865" t="1865" r="2600" b="26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8296" y="2827040"/>
            <a:ext cx="4707193" cy="47071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98451" y="-888928"/>
            <a:ext cx="3823023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718491" y="1495459"/>
            <a:ext cx="8320107" cy="827472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340231" y="2075064"/>
            <a:ext cx="7410778" cy="1467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14"/>
              </a:lnSpc>
            </a:pPr>
            <a:r>
              <a:rPr lang="en-US" sz="2493">
                <a:solidFill>
                  <a:srgbClr val="000000"/>
                </a:solidFill>
                <a:latin typeface="Muli Regular"/>
              </a:rPr>
              <a:t>DİN KÜLTÜRÜ VE</a:t>
            </a:r>
          </a:p>
          <a:p>
            <a:pPr algn="ctr">
              <a:lnSpc>
                <a:spcPts val="2992"/>
              </a:lnSpc>
            </a:pPr>
            <a:r>
              <a:rPr lang="en-US" sz="2493">
                <a:solidFill>
                  <a:srgbClr val="000000"/>
                </a:solidFill>
                <a:latin typeface="Muli Regular"/>
              </a:rPr>
              <a:t> AHLAK BİLGİSİ</a:t>
            </a:r>
          </a:p>
          <a:p>
            <a:pPr algn="ctr">
              <a:lnSpc>
                <a:spcPts val="5012"/>
              </a:lnSpc>
            </a:pPr>
            <a:r>
              <a:rPr lang="en-US" sz="2493">
                <a:solidFill>
                  <a:srgbClr val="000000"/>
                </a:solidFill>
                <a:latin typeface="Muli Regular"/>
              </a:rPr>
              <a:t>5 SORU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316094" y="5386905"/>
            <a:ext cx="2722504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 spc="719">
                <a:solidFill>
                  <a:srgbClr val="000000"/>
                </a:solidFill>
                <a:latin typeface="Poppins Light"/>
              </a:rPr>
              <a:t>FİZİK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spc="719">
                <a:solidFill>
                  <a:srgbClr val="000000"/>
                </a:solidFill>
                <a:latin typeface="Poppins Light"/>
              </a:rPr>
              <a:t>7 SORU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44000" y="7836814"/>
            <a:ext cx="2722504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 spc="719">
                <a:solidFill>
                  <a:srgbClr val="000000"/>
                </a:solidFill>
                <a:latin typeface="Poppins Light"/>
              </a:rPr>
              <a:t>MATEMATİK</a:t>
            </a:r>
          </a:p>
          <a:p>
            <a:pPr algn="ctr">
              <a:lnSpc>
                <a:spcPts val="3359"/>
              </a:lnSpc>
            </a:pPr>
            <a:r>
              <a:rPr lang="en-US" sz="2399" spc="719">
                <a:solidFill>
                  <a:srgbClr val="000000"/>
                </a:solidFill>
                <a:latin typeface="Poppins Light"/>
              </a:rPr>
              <a:t>40 SORU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718491" y="5386905"/>
            <a:ext cx="2722504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 spc="719">
                <a:solidFill>
                  <a:srgbClr val="000000"/>
                </a:solidFill>
                <a:latin typeface="Poppins Light"/>
              </a:rPr>
              <a:t>KİMYA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spc="719">
                <a:solidFill>
                  <a:srgbClr val="000000"/>
                </a:solidFill>
                <a:latin typeface="Poppins Light"/>
              </a:rPr>
              <a:t>7 SORU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587411" y="4931780"/>
            <a:ext cx="2582267" cy="1249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9"/>
              </a:lnSpc>
            </a:pPr>
            <a:r>
              <a:rPr lang="en-US" sz="2999" spc="59">
                <a:solidFill>
                  <a:srgbClr val="FFFFFF"/>
                </a:solidFill>
                <a:latin typeface="Poppins Light Bold"/>
              </a:rPr>
              <a:t>BİYOLOJİ</a:t>
            </a:r>
          </a:p>
          <a:p>
            <a:pPr algn="ctr">
              <a:lnSpc>
                <a:spcPts val="5159"/>
              </a:lnSpc>
            </a:pPr>
            <a:r>
              <a:rPr lang="en-US" sz="2999" spc="59">
                <a:solidFill>
                  <a:srgbClr val="FFFFFF"/>
                </a:solidFill>
                <a:latin typeface="Poppins Light Bold"/>
              </a:rPr>
              <a:t>6 SORU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865" t="1865" r="2600" b="26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654688" y="3690580"/>
            <a:ext cx="12266693" cy="2905840"/>
            <a:chOff x="0" y="0"/>
            <a:chExt cx="4474923" cy="10600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4923" cy="1060058"/>
            </a:xfrm>
            <a:custGeom>
              <a:avLst/>
              <a:gdLst/>
              <a:ahLst/>
              <a:cxnLst/>
              <a:rect l="l" t="t" r="r" b="b"/>
              <a:pathLst>
                <a:path w="4474923" h="1060058">
                  <a:moveTo>
                    <a:pt x="4350463" y="1060058"/>
                  </a:moveTo>
                  <a:lnTo>
                    <a:pt x="124460" y="1060058"/>
                  </a:lnTo>
                  <a:cubicBezTo>
                    <a:pt x="55880" y="1060058"/>
                    <a:pt x="0" y="1004178"/>
                    <a:pt x="0" y="9355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50463" y="0"/>
                  </a:lnTo>
                  <a:cubicBezTo>
                    <a:pt x="4419043" y="0"/>
                    <a:pt x="4474923" y="55880"/>
                    <a:pt x="4474923" y="124460"/>
                  </a:cubicBezTo>
                  <a:lnTo>
                    <a:pt x="4474923" y="935598"/>
                  </a:lnTo>
                  <a:cubicBezTo>
                    <a:pt x="4474923" y="1004178"/>
                    <a:pt x="4419043" y="1060058"/>
                    <a:pt x="4350463" y="1060058"/>
                  </a:cubicBezTo>
                  <a:close/>
                </a:path>
              </a:pathLst>
            </a:custGeom>
            <a:solidFill>
              <a:srgbClr val="000000">
                <a:alpha val="33725"/>
              </a:srgbClr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8296" y="2827040"/>
            <a:ext cx="4707193" cy="470719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946087" y="3872811"/>
            <a:ext cx="2554278" cy="83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74"/>
              </a:lnSpc>
              <a:spcBef>
                <a:spcPct val="0"/>
              </a:spcBef>
            </a:pPr>
            <a:r>
              <a:rPr lang="en-US" sz="4910" dirty="0">
                <a:solidFill>
                  <a:srgbClr val="FF914D"/>
                </a:solidFill>
                <a:latin typeface="Dosis Semi Bold Bold"/>
              </a:rPr>
              <a:t>1.OTURUM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24225" y="3872811"/>
            <a:ext cx="5775349" cy="83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74"/>
              </a:lnSpc>
              <a:spcBef>
                <a:spcPct val="0"/>
              </a:spcBef>
            </a:pPr>
            <a:r>
              <a:rPr lang="en-US" sz="4910">
                <a:solidFill>
                  <a:srgbClr val="FF914D"/>
                </a:solidFill>
                <a:latin typeface="Dosis Semi Bold Bold"/>
              </a:rPr>
              <a:t>CUMARTESİ SABAH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518699" y="3872811"/>
            <a:ext cx="1464210" cy="83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74"/>
              </a:lnSpc>
              <a:spcBef>
                <a:spcPct val="0"/>
              </a:spcBef>
            </a:pPr>
            <a:r>
              <a:rPr lang="en-US" sz="4910">
                <a:solidFill>
                  <a:srgbClr val="FF914D"/>
                </a:solidFill>
                <a:latin typeface="Dosis Semi Bold Bold"/>
              </a:rPr>
              <a:t>10:15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918062" y="5419276"/>
            <a:ext cx="3164607" cy="83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74"/>
              </a:lnSpc>
              <a:spcBef>
                <a:spcPct val="0"/>
              </a:spcBef>
            </a:pPr>
            <a:r>
              <a:rPr lang="en-US" sz="4910">
                <a:solidFill>
                  <a:srgbClr val="FF914D"/>
                </a:solidFill>
                <a:latin typeface="Dosis Semi Bold Bold"/>
              </a:rPr>
              <a:t>165 DAKİKA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304035" y="5419276"/>
            <a:ext cx="5955265" cy="83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74"/>
              </a:lnSpc>
              <a:spcBef>
                <a:spcPct val="0"/>
              </a:spcBef>
            </a:pPr>
            <a:r>
              <a:rPr lang="en-US" sz="4910">
                <a:solidFill>
                  <a:srgbClr val="FF914D"/>
                </a:solidFill>
                <a:latin typeface="Dosis Semi Bold Bold"/>
              </a:rPr>
              <a:t>BARAJ PUANI YOK!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98451" y="-888928"/>
            <a:ext cx="3823023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865" t="1865" r="2600" b="26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654688" y="3690580"/>
            <a:ext cx="12266693" cy="4770735"/>
            <a:chOff x="0" y="0"/>
            <a:chExt cx="4474923" cy="174037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4923" cy="1740377"/>
            </a:xfrm>
            <a:custGeom>
              <a:avLst/>
              <a:gdLst/>
              <a:ahLst/>
              <a:cxnLst/>
              <a:rect l="l" t="t" r="r" b="b"/>
              <a:pathLst>
                <a:path w="4474923" h="1740377">
                  <a:moveTo>
                    <a:pt x="4350463" y="1740377"/>
                  </a:moveTo>
                  <a:lnTo>
                    <a:pt x="124460" y="1740377"/>
                  </a:lnTo>
                  <a:cubicBezTo>
                    <a:pt x="55880" y="1740377"/>
                    <a:pt x="0" y="1684497"/>
                    <a:pt x="0" y="161591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50463" y="0"/>
                  </a:lnTo>
                  <a:cubicBezTo>
                    <a:pt x="4419043" y="0"/>
                    <a:pt x="4474923" y="55880"/>
                    <a:pt x="4474923" y="124460"/>
                  </a:cubicBezTo>
                  <a:lnTo>
                    <a:pt x="4474923" y="1615917"/>
                  </a:lnTo>
                  <a:cubicBezTo>
                    <a:pt x="4474923" y="1684497"/>
                    <a:pt x="4419043" y="1740377"/>
                    <a:pt x="4350463" y="1740377"/>
                  </a:cubicBezTo>
                  <a:close/>
                </a:path>
              </a:pathLst>
            </a:custGeom>
            <a:solidFill>
              <a:srgbClr val="000000">
                <a:alpha val="33725"/>
              </a:srgbClr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8296" y="2827040"/>
            <a:ext cx="4707193" cy="470719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946087" y="3872811"/>
            <a:ext cx="11313213" cy="4304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74"/>
              </a:lnSpc>
              <a:spcBef>
                <a:spcPct val="0"/>
              </a:spcBef>
            </a:pPr>
            <a:r>
              <a:rPr lang="en-US" sz="4910">
                <a:solidFill>
                  <a:srgbClr val="FF914D"/>
                </a:solidFill>
                <a:latin typeface="Dosis Semi Bold Bold"/>
              </a:rPr>
              <a:t>İLAVE FELSEFE SORULARINI</a:t>
            </a:r>
            <a:r>
              <a:rPr lang="en-US" sz="4910">
                <a:solidFill>
                  <a:srgbClr val="FFFFFF"/>
                </a:solidFill>
                <a:latin typeface="Dosis Semi Bold Bold"/>
              </a:rPr>
              <a:t> DİN DERSİNDEN MUAF</a:t>
            </a:r>
            <a:r>
              <a:rPr lang="en-US" sz="4910">
                <a:solidFill>
                  <a:srgbClr val="FF914D"/>
                </a:solidFill>
                <a:latin typeface="Dosis Semi Bold Bold"/>
              </a:rPr>
              <a:t> ÖĞRENCİLER ÇÖZECEKTİR. DİN DERSİNE TABİ OLAN ÖĞRENCİLER BU KISMI ÇÖZMELERİ DURUMUNDA </a:t>
            </a:r>
            <a:r>
              <a:rPr lang="en-US" sz="4910">
                <a:solidFill>
                  <a:srgbClr val="FFFFFF"/>
                </a:solidFill>
                <a:latin typeface="Dosis Semi Bold Bold"/>
              </a:rPr>
              <a:t>PUAN</a:t>
            </a:r>
            <a:r>
              <a:rPr lang="en-US" sz="4910">
                <a:solidFill>
                  <a:srgbClr val="FF914D"/>
                </a:solidFill>
                <a:latin typeface="Dosis Semi Bold Bold"/>
              </a:rPr>
              <a:t> </a:t>
            </a:r>
            <a:r>
              <a:rPr lang="en-US" sz="4910">
                <a:solidFill>
                  <a:srgbClr val="FFFFFF"/>
                </a:solidFill>
                <a:latin typeface="Dosis Semi Bold Bold"/>
              </a:rPr>
              <a:t>ALAMAYACAKLARDIR!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98451" y="-888928"/>
            <a:ext cx="3823023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2973514">
            <a:off x="13970388" y="-197922"/>
            <a:ext cx="4686804" cy="4575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865" t="1865" r="2600" b="26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469347" y="1028700"/>
            <a:ext cx="12266693" cy="7086814"/>
            <a:chOff x="0" y="0"/>
            <a:chExt cx="4474923" cy="258528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4923" cy="2585289"/>
            </a:xfrm>
            <a:custGeom>
              <a:avLst/>
              <a:gdLst/>
              <a:ahLst/>
              <a:cxnLst/>
              <a:rect l="l" t="t" r="r" b="b"/>
              <a:pathLst>
                <a:path w="4474923" h="2585289">
                  <a:moveTo>
                    <a:pt x="4350463" y="2585289"/>
                  </a:moveTo>
                  <a:lnTo>
                    <a:pt x="124460" y="2585289"/>
                  </a:lnTo>
                  <a:cubicBezTo>
                    <a:pt x="55880" y="2585289"/>
                    <a:pt x="0" y="2529409"/>
                    <a:pt x="0" y="24608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50463" y="0"/>
                  </a:lnTo>
                  <a:cubicBezTo>
                    <a:pt x="4419043" y="0"/>
                    <a:pt x="4474923" y="55880"/>
                    <a:pt x="4474923" y="124460"/>
                  </a:cubicBezTo>
                  <a:lnTo>
                    <a:pt x="4474923" y="2460829"/>
                  </a:lnTo>
                  <a:cubicBezTo>
                    <a:pt x="4474923" y="2529409"/>
                    <a:pt x="4419043" y="2585289"/>
                    <a:pt x="4350463" y="2585289"/>
                  </a:cubicBezTo>
                  <a:close/>
                </a:path>
              </a:pathLst>
            </a:custGeom>
            <a:solidFill>
              <a:srgbClr val="000000">
                <a:alpha val="33725"/>
              </a:srgbClr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8296" y="2827040"/>
            <a:ext cx="4707193" cy="470719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946087" y="1496281"/>
            <a:ext cx="11313213" cy="6037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60147" lvl="1" indent="-530074" algn="ctr">
              <a:lnSpc>
                <a:spcPts val="6874"/>
              </a:lnSpc>
              <a:buFont typeface="Arial"/>
              <a:buChar char="•"/>
            </a:pPr>
            <a:r>
              <a:rPr lang="en-US" sz="4910">
                <a:solidFill>
                  <a:srgbClr val="FF914D"/>
                </a:solidFill>
                <a:latin typeface="Dosis Semi Bold Bold"/>
              </a:rPr>
              <a:t>Yerleştirme puanına etkisi %40'tır.</a:t>
            </a:r>
          </a:p>
          <a:p>
            <a:pPr marL="1060147" lvl="1" indent="-530074" algn="ctr">
              <a:lnSpc>
                <a:spcPts val="6874"/>
              </a:lnSpc>
              <a:buFont typeface="Arial"/>
              <a:buChar char="•"/>
            </a:pPr>
            <a:r>
              <a:rPr lang="en-US" sz="4910">
                <a:solidFill>
                  <a:srgbClr val="FF914D"/>
                </a:solidFill>
                <a:latin typeface="Dosis Semi Bold Bold"/>
              </a:rPr>
              <a:t>PMYO ve Askeri Okullar (Astsubay) için giriş hakkı sağlar.</a:t>
            </a:r>
          </a:p>
          <a:p>
            <a:pPr marL="1060147" lvl="1" indent="-530074" algn="ctr">
              <a:lnSpc>
                <a:spcPts val="6874"/>
              </a:lnSpc>
              <a:buFont typeface="Arial"/>
              <a:buChar char="•"/>
            </a:pPr>
            <a:r>
              <a:rPr lang="en-US" sz="4910">
                <a:solidFill>
                  <a:srgbClr val="FF914D"/>
                </a:solidFill>
                <a:latin typeface="Dosis Semi Bold Bold"/>
              </a:rPr>
              <a:t>Önlisans tercih hakkı sağlar.</a:t>
            </a:r>
          </a:p>
          <a:p>
            <a:pPr marL="1060147" lvl="1" indent="-530074" algn="ctr">
              <a:lnSpc>
                <a:spcPts val="6874"/>
              </a:lnSpc>
              <a:buFont typeface="Arial"/>
              <a:buChar char="•"/>
            </a:pPr>
            <a:r>
              <a:rPr lang="en-US" sz="4910">
                <a:solidFill>
                  <a:srgbClr val="FF914D"/>
                </a:solidFill>
                <a:latin typeface="Dosis Semi Bold Bold"/>
              </a:rPr>
              <a:t>TYT'ye hangi alandan girerseniz girin, nerden işaretleme yaparsanız TYT'de ordan puan alırsınız.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98451" y="-888928"/>
            <a:ext cx="3823023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865" t="1865" r="2600" b="26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8529"/>
          <a:stretch>
            <a:fillRect/>
          </a:stretch>
        </p:blipFill>
        <p:spPr>
          <a:xfrm>
            <a:off x="202716" y="2542340"/>
            <a:ext cx="5070665" cy="50092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98451" y="-888928"/>
            <a:ext cx="3823023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406795" y="1292684"/>
            <a:ext cx="8009303" cy="79656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406795" y="1832980"/>
            <a:ext cx="665025" cy="70936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362969" y="2432771"/>
            <a:ext cx="219139" cy="21913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9647168" y="7347279"/>
            <a:ext cx="2722504" cy="789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spc="689">
                <a:solidFill>
                  <a:srgbClr val="000000"/>
                </a:solidFill>
                <a:latin typeface="Poppins Light"/>
              </a:rPr>
              <a:t>COĞRAFYA-1</a:t>
            </a:r>
          </a:p>
          <a:p>
            <a:pPr algn="ctr">
              <a:lnSpc>
                <a:spcPts val="3219"/>
              </a:lnSpc>
            </a:pPr>
            <a:r>
              <a:rPr lang="en-US" sz="2299" spc="689">
                <a:solidFill>
                  <a:srgbClr val="000000"/>
                </a:solidFill>
                <a:latin typeface="Poppins Light"/>
              </a:rPr>
              <a:t>6 SORU</a:t>
            </a:r>
          </a:p>
        </p:txBody>
      </p:sp>
      <p:sp>
        <p:nvSpPr>
          <p:cNvPr id="9" name="TextBox 9"/>
          <p:cNvSpPr txBox="1"/>
          <p:nvPr/>
        </p:nvSpPr>
        <p:spPr>
          <a:xfrm rot="-4096953">
            <a:off x="7372335" y="4304484"/>
            <a:ext cx="2722504" cy="147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630">
                <a:solidFill>
                  <a:srgbClr val="000000"/>
                </a:solidFill>
                <a:latin typeface="Poppins Light"/>
              </a:rPr>
              <a:t>MATEMATİK</a:t>
            </a:r>
          </a:p>
          <a:p>
            <a:pPr algn="ctr">
              <a:lnSpc>
                <a:spcPts val="2940"/>
              </a:lnSpc>
            </a:pPr>
            <a:r>
              <a:rPr lang="en-US" sz="2100" spc="630">
                <a:solidFill>
                  <a:srgbClr val="000000"/>
                </a:solidFill>
                <a:latin typeface="Poppins Light"/>
              </a:rPr>
              <a:t>VE</a:t>
            </a:r>
          </a:p>
          <a:p>
            <a:pPr algn="ctr">
              <a:lnSpc>
                <a:spcPts val="2940"/>
              </a:lnSpc>
            </a:pPr>
            <a:r>
              <a:rPr lang="en-US" sz="2100" spc="630">
                <a:solidFill>
                  <a:srgbClr val="000000"/>
                </a:solidFill>
                <a:latin typeface="Poppins Light"/>
              </a:rPr>
              <a:t>GEOMETRİ</a:t>
            </a:r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spc="630">
                <a:solidFill>
                  <a:srgbClr val="000000"/>
                </a:solidFill>
                <a:latin typeface="Poppins Light"/>
              </a:rPr>
              <a:t>30+10 SORU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693595" y="4998285"/>
            <a:ext cx="2722504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 spc="719">
                <a:solidFill>
                  <a:srgbClr val="000000"/>
                </a:solidFill>
                <a:latin typeface="Poppins Light"/>
              </a:rPr>
              <a:t>TARİH-1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spc="719">
                <a:solidFill>
                  <a:srgbClr val="000000"/>
                </a:solidFill>
                <a:latin typeface="Poppins Light"/>
              </a:rPr>
              <a:t>10 SORU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854718" y="1863529"/>
            <a:ext cx="7410778" cy="1367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2"/>
              </a:lnSpc>
            </a:pPr>
            <a:r>
              <a:rPr lang="en-US" sz="2493">
                <a:solidFill>
                  <a:srgbClr val="000000"/>
                </a:solidFill>
                <a:latin typeface="Muli Regular"/>
              </a:rPr>
              <a:t>TÜRK DİLİ VE</a:t>
            </a:r>
          </a:p>
          <a:p>
            <a:pPr algn="ctr">
              <a:lnSpc>
                <a:spcPts val="4040"/>
              </a:lnSpc>
            </a:pPr>
            <a:r>
              <a:rPr lang="en-US" sz="2493">
                <a:solidFill>
                  <a:srgbClr val="000000"/>
                </a:solidFill>
                <a:latin typeface="Muli Regular"/>
              </a:rPr>
              <a:t>EDEBİYATI</a:t>
            </a:r>
          </a:p>
          <a:p>
            <a:pPr algn="ctr">
              <a:lnSpc>
                <a:spcPts val="5012"/>
              </a:lnSpc>
            </a:pPr>
            <a:r>
              <a:rPr lang="en-US" sz="2493">
                <a:solidFill>
                  <a:srgbClr val="000000"/>
                </a:solidFill>
                <a:latin typeface="Muli Regular"/>
              </a:rPr>
              <a:t>24 SORU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20313" y="4172393"/>
            <a:ext cx="2582267" cy="2225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84"/>
              </a:lnSpc>
            </a:pPr>
            <a:r>
              <a:rPr lang="en-US" sz="3880" spc="77">
                <a:solidFill>
                  <a:srgbClr val="FFFFFF"/>
                </a:solidFill>
                <a:latin typeface="Josefin Sans Regular Bold"/>
              </a:rPr>
              <a:t>AYT'DE ÇIKAN SORU SAYILARI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865" t="1865" r="2600" b="26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8529"/>
          <a:stretch>
            <a:fillRect/>
          </a:stretch>
        </p:blipFill>
        <p:spPr>
          <a:xfrm>
            <a:off x="202716" y="2542340"/>
            <a:ext cx="5070665" cy="50092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98451" y="-888928"/>
            <a:ext cx="3823023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406795" y="1292684"/>
            <a:ext cx="8009303" cy="79656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406795" y="1832980"/>
            <a:ext cx="665025" cy="70936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362969" y="2432771"/>
            <a:ext cx="219139" cy="21913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8005320" y="1927714"/>
            <a:ext cx="7410778" cy="1095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14"/>
              </a:lnSpc>
            </a:pPr>
            <a:r>
              <a:rPr lang="en-US" sz="2493">
                <a:solidFill>
                  <a:srgbClr val="000000"/>
                </a:solidFill>
                <a:latin typeface="Muli Regular"/>
              </a:rPr>
              <a:t>TARİH-2</a:t>
            </a:r>
          </a:p>
          <a:p>
            <a:pPr algn="ctr">
              <a:lnSpc>
                <a:spcPts val="5012"/>
              </a:lnSpc>
            </a:pPr>
            <a:r>
              <a:rPr lang="en-US" sz="2493">
                <a:solidFill>
                  <a:srgbClr val="000000"/>
                </a:solidFill>
                <a:latin typeface="Muli Regular"/>
              </a:rPr>
              <a:t>11 SORU</a:t>
            </a:r>
          </a:p>
        </p:txBody>
      </p:sp>
      <p:sp>
        <p:nvSpPr>
          <p:cNvPr id="9" name="TextBox 9"/>
          <p:cNvSpPr txBox="1"/>
          <p:nvPr/>
        </p:nvSpPr>
        <p:spPr>
          <a:xfrm rot="-3400386">
            <a:off x="12619542" y="5158399"/>
            <a:ext cx="2817850" cy="789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2"/>
              </a:lnSpc>
            </a:pPr>
            <a:r>
              <a:rPr lang="en-US" sz="2287" spc="686">
                <a:solidFill>
                  <a:srgbClr val="000000"/>
                </a:solidFill>
                <a:latin typeface="Poppins Light"/>
              </a:rPr>
              <a:t>COĞRAFYA-2</a:t>
            </a:r>
          </a:p>
          <a:p>
            <a:pPr algn="ctr">
              <a:lnSpc>
                <a:spcPts val="3202"/>
              </a:lnSpc>
              <a:spcBef>
                <a:spcPct val="0"/>
              </a:spcBef>
            </a:pPr>
            <a:r>
              <a:rPr lang="en-US" sz="2287" spc="686">
                <a:solidFill>
                  <a:srgbClr val="000000"/>
                </a:solidFill>
                <a:latin typeface="Poppins Light"/>
              </a:rPr>
              <a:t>11 SORU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671035" y="7257511"/>
            <a:ext cx="2722504" cy="1189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spc="689">
                <a:solidFill>
                  <a:srgbClr val="000000"/>
                </a:solidFill>
                <a:latin typeface="Poppins Light"/>
              </a:rPr>
              <a:t>FELSEFE GRUBU</a:t>
            </a:r>
          </a:p>
          <a:p>
            <a:pPr algn="ctr">
              <a:lnSpc>
                <a:spcPts val="3219"/>
              </a:lnSpc>
            </a:pPr>
            <a:r>
              <a:rPr lang="en-US" sz="2299" spc="689">
                <a:solidFill>
                  <a:srgbClr val="000000"/>
                </a:solidFill>
                <a:latin typeface="Poppins Light"/>
              </a:rPr>
              <a:t>12 SORU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82108" y="4290078"/>
            <a:ext cx="2432088" cy="1659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6"/>
              </a:lnSpc>
            </a:pPr>
            <a:r>
              <a:rPr lang="en-US" sz="1875" spc="562">
                <a:solidFill>
                  <a:srgbClr val="000000"/>
                </a:solidFill>
                <a:latin typeface="Poppins Light"/>
              </a:rPr>
              <a:t>DİN KÜLTÜRÜ</a:t>
            </a:r>
          </a:p>
          <a:p>
            <a:pPr algn="ctr">
              <a:lnSpc>
                <a:spcPts val="2626"/>
              </a:lnSpc>
            </a:pPr>
            <a:r>
              <a:rPr lang="en-US" sz="1875" spc="562">
                <a:solidFill>
                  <a:srgbClr val="000000"/>
                </a:solidFill>
                <a:latin typeface="Poppins Light"/>
              </a:rPr>
              <a:t>VE</a:t>
            </a:r>
          </a:p>
          <a:p>
            <a:pPr algn="ctr">
              <a:lnSpc>
                <a:spcPts val="2626"/>
              </a:lnSpc>
            </a:pPr>
            <a:r>
              <a:rPr lang="en-US" sz="1875" spc="562">
                <a:solidFill>
                  <a:srgbClr val="000000"/>
                </a:solidFill>
                <a:latin typeface="Poppins Light"/>
              </a:rPr>
              <a:t>AHLAK BİLGİSİ</a:t>
            </a:r>
          </a:p>
          <a:p>
            <a:pPr algn="ctr">
              <a:lnSpc>
                <a:spcPts val="2626"/>
              </a:lnSpc>
              <a:spcBef>
                <a:spcPct val="0"/>
              </a:spcBef>
            </a:pPr>
            <a:r>
              <a:rPr lang="en-US" sz="1875" spc="562">
                <a:solidFill>
                  <a:srgbClr val="000000"/>
                </a:solidFill>
                <a:latin typeface="Poppins Light"/>
              </a:rPr>
              <a:t>6 SORU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20313" y="4061277"/>
            <a:ext cx="2582267" cy="2225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84"/>
              </a:lnSpc>
            </a:pPr>
            <a:r>
              <a:rPr lang="en-US" sz="3880" spc="77">
                <a:solidFill>
                  <a:srgbClr val="FFFFFF"/>
                </a:solidFill>
                <a:latin typeface="Josefin Sans Regular Bold"/>
              </a:rPr>
              <a:t>AYT'DE ÇIKAN SORU SAYILARI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865" t="1865" r="2600" b="26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8529"/>
          <a:stretch>
            <a:fillRect/>
          </a:stretch>
        </p:blipFill>
        <p:spPr>
          <a:xfrm>
            <a:off x="202716" y="2542340"/>
            <a:ext cx="5070665" cy="50092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98451" y="-888928"/>
            <a:ext cx="3823023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406795" y="1292684"/>
            <a:ext cx="8009303" cy="79656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406795" y="1832980"/>
            <a:ext cx="665025" cy="70936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362969" y="2432771"/>
            <a:ext cx="219139" cy="21913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739308" y="1927714"/>
            <a:ext cx="7410778" cy="1095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14"/>
              </a:lnSpc>
            </a:pPr>
            <a:r>
              <a:rPr lang="en-US" sz="2493">
                <a:solidFill>
                  <a:srgbClr val="000000"/>
                </a:solidFill>
                <a:latin typeface="Muli Regular"/>
              </a:rPr>
              <a:t>FİZİK</a:t>
            </a:r>
          </a:p>
          <a:p>
            <a:pPr algn="ctr">
              <a:lnSpc>
                <a:spcPts val="5012"/>
              </a:lnSpc>
            </a:pPr>
            <a:r>
              <a:rPr lang="en-US" sz="2493">
                <a:solidFill>
                  <a:srgbClr val="000000"/>
                </a:solidFill>
                <a:latin typeface="Muli Regular"/>
              </a:rPr>
              <a:t>14 SORU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968716" y="4946361"/>
            <a:ext cx="2447382" cy="744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2"/>
              </a:lnSpc>
            </a:pPr>
            <a:r>
              <a:rPr lang="en-US" sz="2187" spc="656">
                <a:solidFill>
                  <a:srgbClr val="000000"/>
                </a:solidFill>
                <a:latin typeface="Poppins Light"/>
              </a:rPr>
              <a:t>KİMYA</a:t>
            </a:r>
          </a:p>
          <a:p>
            <a:pPr algn="ctr">
              <a:lnSpc>
                <a:spcPts val="3062"/>
              </a:lnSpc>
              <a:spcBef>
                <a:spcPct val="0"/>
              </a:spcBef>
            </a:pPr>
            <a:r>
              <a:rPr lang="en-US" sz="2187" spc="656">
                <a:solidFill>
                  <a:srgbClr val="000000"/>
                </a:solidFill>
                <a:latin typeface="Poppins Light"/>
              </a:rPr>
              <a:t>13 SORU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671035" y="7503934"/>
            <a:ext cx="2722504" cy="789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spc="689">
                <a:solidFill>
                  <a:srgbClr val="000000"/>
                </a:solidFill>
                <a:latin typeface="Poppins Light"/>
              </a:rPr>
              <a:t>BİYOLOJİ</a:t>
            </a:r>
          </a:p>
          <a:p>
            <a:pPr algn="ctr">
              <a:lnSpc>
                <a:spcPts val="3219"/>
              </a:lnSpc>
            </a:pPr>
            <a:r>
              <a:rPr lang="en-US" sz="2299" spc="689">
                <a:solidFill>
                  <a:srgbClr val="000000"/>
                </a:solidFill>
                <a:latin typeface="Poppins Light"/>
              </a:rPr>
              <a:t>13 SORU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20313" y="4040401"/>
            <a:ext cx="2582267" cy="2225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84"/>
              </a:lnSpc>
            </a:pPr>
            <a:r>
              <a:rPr lang="en-US" sz="3880" spc="77">
                <a:solidFill>
                  <a:srgbClr val="FFFFFF"/>
                </a:solidFill>
                <a:latin typeface="Josefin Sans Regular Bold"/>
              </a:rPr>
              <a:t>AYT'DE ÇIKAN SORU SAYILARI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817</Words>
  <Application>Microsoft Office PowerPoint</Application>
  <PresentationFormat>Özel</PresentationFormat>
  <Paragraphs>411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43" baseType="lpstr">
      <vt:lpstr>Arial</vt:lpstr>
      <vt:lpstr>Calibri</vt:lpstr>
      <vt:lpstr>Dosis Semi Bold Bold</vt:lpstr>
      <vt:lpstr>Montserrat Extra-Bold</vt:lpstr>
      <vt:lpstr>Josefin Sans Regular</vt:lpstr>
      <vt:lpstr>Muli Regular</vt:lpstr>
      <vt:lpstr>A Day Without Sun Text Bold</vt:lpstr>
      <vt:lpstr>Poppins Light Bold</vt:lpstr>
      <vt:lpstr>Muli Black Bold</vt:lpstr>
      <vt:lpstr>Poppins Light</vt:lpstr>
      <vt:lpstr>TT Bells</vt:lpstr>
      <vt:lpstr>Muli Regular Bold</vt:lpstr>
      <vt:lpstr>Josefin Sans Regular Bold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yks bilgilendirmesi</dc:title>
  <dc:creator>USER</dc:creator>
  <cp:lastModifiedBy>rehberlik</cp:lastModifiedBy>
  <cp:revision>6</cp:revision>
  <dcterms:created xsi:type="dcterms:W3CDTF">2006-08-16T00:00:00Z</dcterms:created>
  <dcterms:modified xsi:type="dcterms:W3CDTF">2022-11-07T11:11:40Z</dcterms:modified>
  <dc:identifier>DAFQKQz_dlw</dc:identifier>
</cp:coreProperties>
</file>